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4156" r:id="rId2"/>
  </p:sldMasterIdLst>
  <p:notesMasterIdLst>
    <p:notesMasterId r:id="rId20"/>
  </p:notesMasterIdLst>
  <p:handoutMasterIdLst>
    <p:handoutMasterId r:id="rId21"/>
  </p:handoutMasterIdLst>
  <p:sldIdLst>
    <p:sldId id="447" r:id="rId3"/>
    <p:sldId id="448" r:id="rId4"/>
    <p:sldId id="590" r:id="rId5"/>
    <p:sldId id="583" r:id="rId6"/>
    <p:sldId id="597" r:id="rId7"/>
    <p:sldId id="584" r:id="rId8"/>
    <p:sldId id="585" r:id="rId9"/>
    <p:sldId id="586" r:id="rId10"/>
    <p:sldId id="588" r:id="rId11"/>
    <p:sldId id="587" r:id="rId12"/>
    <p:sldId id="589" r:id="rId13"/>
    <p:sldId id="599" r:id="rId14"/>
    <p:sldId id="598" r:id="rId15"/>
    <p:sldId id="592" r:id="rId16"/>
    <p:sldId id="538" r:id="rId17"/>
    <p:sldId id="472" r:id="rId18"/>
    <p:sldId id="596" r:id="rId19"/>
  </p:sldIdLst>
  <p:sldSz cx="9144000" cy="6858000" type="screen4x3"/>
  <p:notesSz cx="7010400" cy="9296400"/>
  <p:defaultTextStyle>
    <a:defPPr>
      <a:defRPr lang="en-US"/>
    </a:defPPr>
    <a:lvl1pPr algn="l" rtl="0" fontAlgn="base">
      <a:spcBef>
        <a:spcPct val="0"/>
      </a:spcBef>
      <a:spcAft>
        <a:spcPct val="0"/>
      </a:spcAft>
      <a:defRPr kern="1200">
        <a:solidFill>
          <a:srgbClr val="0080FF"/>
        </a:solidFill>
        <a:latin typeface="Lucida Sans Unicode" pitchFamily="34" charset="0"/>
        <a:ea typeface="+mn-ea"/>
        <a:cs typeface="Arial" charset="0"/>
      </a:defRPr>
    </a:lvl1pPr>
    <a:lvl2pPr marL="457200" algn="l" rtl="0" fontAlgn="base">
      <a:spcBef>
        <a:spcPct val="0"/>
      </a:spcBef>
      <a:spcAft>
        <a:spcPct val="0"/>
      </a:spcAft>
      <a:defRPr kern="1200">
        <a:solidFill>
          <a:srgbClr val="0080FF"/>
        </a:solidFill>
        <a:latin typeface="Lucida Sans Unicode" pitchFamily="34" charset="0"/>
        <a:ea typeface="+mn-ea"/>
        <a:cs typeface="Arial" charset="0"/>
      </a:defRPr>
    </a:lvl2pPr>
    <a:lvl3pPr marL="914400" algn="l" rtl="0" fontAlgn="base">
      <a:spcBef>
        <a:spcPct val="0"/>
      </a:spcBef>
      <a:spcAft>
        <a:spcPct val="0"/>
      </a:spcAft>
      <a:defRPr kern="1200">
        <a:solidFill>
          <a:srgbClr val="0080FF"/>
        </a:solidFill>
        <a:latin typeface="Lucida Sans Unicode" pitchFamily="34" charset="0"/>
        <a:ea typeface="+mn-ea"/>
        <a:cs typeface="Arial" charset="0"/>
      </a:defRPr>
    </a:lvl3pPr>
    <a:lvl4pPr marL="1371600" algn="l" rtl="0" fontAlgn="base">
      <a:spcBef>
        <a:spcPct val="0"/>
      </a:spcBef>
      <a:spcAft>
        <a:spcPct val="0"/>
      </a:spcAft>
      <a:defRPr kern="1200">
        <a:solidFill>
          <a:srgbClr val="0080FF"/>
        </a:solidFill>
        <a:latin typeface="Lucida Sans Unicode" pitchFamily="34" charset="0"/>
        <a:ea typeface="+mn-ea"/>
        <a:cs typeface="Arial" charset="0"/>
      </a:defRPr>
    </a:lvl4pPr>
    <a:lvl5pPr marL="1828800" algn="l" rtl="0" fontAlgn="base">
      <a:spcBef>
        <a:spcPct val="0"/>
      </a:spcBef>
      <a:spcAft>
        <a:spcPct val="0"/>
      </a:spcAft>
      <a:defRPr kern="1200">
        <a:solidFill>
          <a:srgbClr val="0080FF"/>
        </a:solidFill>
        <a:latin typeface="Lucida Sans Unicode" pitchFamily="34" charset="0"/>
        <a:ea typeface="+mn-ea"/>
        <a:cs typeface="Arial" charset="0"/>
      </a:defRPr>
    </a:lvl5pPr>
    <a:lvl6pPr marL="2286000" algn="l" defTabSz="914400" rtl="0" eaLnBrk="1" latinLnBrk="0" hangingPunct="1">
      <a:defRPr kern="1200">
        <a:solidFill>
          <a:srgbClr val="0080FF"/>
        </a:solidFill>
        <a:latin typeface="Lucida Sans Unicode" pitchFamily="34" charset="0"/>
        <a:ea typeface="+mn-ea"/>
        <a:cs typeface="Arial" charset="0"/>
      </a:defRPr>
    </a:lvl6pPr>
    <a:lvl7pPr marL="2743200" algn="l" defTabSz="914400" rtl="0" eaLnBrk="1" latinLnBrk="0" hangingPunct="1">
      <a:defRPr kern="1200">
        <a:solidFill>
          <a:srgbClr val="0080FF"/>
        </a:solidFill>
        <a:latin typeface="Lucida Sans Unicode" pitchFamily="34" charset="0"/>
        <a:ea typeface="+mn-ea"/>
        <a:cs typeface="Arial" charset="0"/>
      </a:defRPr>
    </a:lvl7pPr>
    <a:lvl8pPr marL="3200400" algn="l" defTabSz="914400" rtl="0" eaLnBrk="1" latinLnBrk="0" hangingPunct="1">
      <a:defRPr kern="1200">
        <a:solidFill>
          <a:srgbClr val="0080FF"/>
        </a:solidFill>
        <a:latin typeface="Lucida Sans Unicode" pitchFamily="34" charset="0"/>
        <a:ea typeface="+mn-ea"/>
        <a:cs typeface="Arial" charset="0"/>
      </a:defRPr>
    </a:lvl8pPr>
    <a:lvl9pPr marL="3657600" algn="l" defTabSz="914400" rtl="0" eaLnBrk="1" latinLnBrk="0" hangingPunct="1">
      <a:defRPr kern="1200">
        <a:solidFill>
          <a:srgbClr val="0080FF"/>
        </a:solidFill>
        <a:latin typeface="Lucida Sans Unicode"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anagan, Michael"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D2F37"/>
    <a:srgbClr val="0071C6"/>
    <a:srgbClr val="008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5879" autoAdjust="0"/>
  </p:normalViewPr>
  <p:slideViewPr>
    <p:cSldViewPr>
      <p:cViewPr varScale="1">
        <p:scale>
          <a:sx n="60" d="100"/>
          <a:sy n="60" d="100"/>
        </p:scale>
        <p:origin x="1460"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0" d="100"/>
          <a:sy n="60" d="100"/>
        </p:scale>
        <p:origin x="-17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Arial" charset="0"/>
              </a:defRPr>
            </a:lvl1pPr>
          </a:lstStyle>
          <a:p>
            <a:pPr>
              <a:defRPr/>
            </a:pPr>
            <a:r>
              <a:rPr lang="en-US"/>
              <a:t>Massachusetts Department of Labor Standards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Arial" charset="0"/>
              </a:defRPr>
            </a:lvl1pPr>
          </a:lstStyle>
          <a:p>
            <a:pPr>
              <a:defRPr/>
            </a:pPr>
            <a:fld id="{FD66E62B-CBA9-4623-899C-C4A3EB933C81}" type="datetimeFigureOut">
              <a:rPr lang="en-US"/>
              <a:pPr>
                <a:defRPr/>
              </a:pPr>
              <a:t>4/5/2023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Arial" charset="0"/>
              </a:defRPr>
            </a:lvl1pPr>
          </a:lstStyle>
          <a:p>
            <a:pPr>
              <a:defRPr/>
            </a:pPr>
            <a:r>
              <a:rPr lang="en-US"/>
              <a:t>www.mass.gov/dols/wshp </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cs typeface="Arial" charset="0"/>
              </a:defRPr>
            </a:lvl1pPr>
          </a:lstStyle>
          <a:p>
            <a:pPr>
              <a:defRPr/>
            </a:pPr>
            <a:fld id="{F991847C-792E-4AE8-96F9-C02797986B7B}" type="slidenum">
              <a:rPr lang="en-US"/>
              <a:pPr>
                <a:defRPr/>
              </a:pPr>
              <a:t>‹#›</a:t>
            </a:fld>
            <a:endParaRPr lang="en-US"/>
          </a:p>
        </p:txBody>
      </p:sp>
    </p:spTree>
    <p:extLst>
      <p:ext uri="{BB962C8B-B14F-4D97-AF65-F5344CB8AC3E}">
        <p14:creationId xmlns:p14="http://schemas.microsoft.com/office/powerpoint/2010/main" val="3523183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solidFill>
                  <a:schemeClr val="tx1"/>
                </a:solidFill>
                <a:latin typeface="Calibri" pitchFamily="34" charset="0"/>
                <a:cs typeface="Arial" charset="0"/>
              </a:defRPr>
            </a:lvl1pPr>
          </a:lstStyle>
          <a:p>
            <a:pPr>
              <a:defRPr/>
            </a:pPr>
            <a:r>
              <a:rPr lang="en-US"/>
              <a:t>Massachusetts Department of Labor Standards</a:t>
            </a:r>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Calibri" pitchFamily="34" charset="0"/>
                <a:cs typeface="Arial" charset="0"/>
              </a:defRPr>
            </a:lvl1pPr>
          </a:lstStyle>
          <a:p>
            <a:pPr>
              <a:defRPr/>
            </a:pPr>
            <a:fld id="{E65C284B-EB87-4BFC-8125-1EDFFC54903A}" type="datetimeFigureOut">
              <a:rPr lang="en-US"/>
              <a:pPr>
                <a:defRPr/>
              </a:pPr>
              <a:t>4/5/2023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solidFill>
                  <a:schemeClr val="tx1"/>
                </a:solidFill>
                <a:latin typeface="Calibri" pitchFamily="34" charset="0"/>
                <a:cs typeface="Arial" charset="0"/>
              </a:defRPr>
            </a:lvl1pPr>
          </a:lstStyle>
          <a:p>
            <a:pPr>
              <a:defRPr/>
            </a:pPr>
            <a:r>
              <a:rPr lang="en-US"/>
              <a:t>www.mass.gov/dols/wshp </a:t>
            </a:r>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Calibri" pitchFamily="34" charset="0"/>
                <a:cs typeface="Arial" charset="0"/>
              </a:defRPr>
            </a:lvl1pPr>
          </a:lstStyle>
          <a:p>
            <a:pPr>
              <a:defRPr/>
            </a:pPr>
            <a:fld id="{7D5C96CF-7D75-460E-A528-E61DD1D1B3D1}" type="slidenum">
              <a:rPr lang="en-US"/>
              <a:pPr>
                <a:defRPr/>
              </a:pPr>
              <a:t>‹#›</a:t>
            </a:fld>
            <a:endParaRPr lang="en-US"/>
          </a:p>
        </p:txBody>
      </p:sp>
    </p:spTree>
    <p:extLst>
      <p:ext uri="{BB962C8B-B14F-4D97-AF65-F5344CB8AC3E}">
        <p14:creationId xmlns:p14="http://schemas.microsoft.com/office/powerpoint/2010/main" val="144812014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Massachusetts Department of Labor Standards</a:t>
            </a:r>
          </a:p>
        </p:txBody>
      </p:sp>
      <p:sp>
        <p:nvSpPr>
          <p:cNvPr id="5" name="Date Placeholder 4"/>
          <p:cNvSpPr>
            <a:spLocks noGrp="1"/>
          </p:cNvSpPr>
          <p:nvPr>
            <p:ph type="dt" idx="1"/>
          </p:nvPr>
        </p:nvSpPr>
        <p:spPr/>
        <p:txBody>
          <a:bodyPr/>
          <a:lstStyle/>
          <a:p>
            <a:pPr>
              <a:defRPr/>
            </a:pPr>
            <a:fld id="{536DB164-C77C-4A2D-A1A0-E2131C0333A1}" type="datetime1">
              <a:rPr lang="en-US" smtClean="0"/>
              <a:t>4/5/2023</a:t>
            </a:fld>
            <a:endParaRPr lang="en-US"/>
          </a:p>
        </p:txBody>
      </p:sp>
      <p:sp>
        <p:nvSpPr>
          <p:cNvPr id="6" name="Footer Placeholder 5"/>
          <p:cNvSpPr>
            <a:spLocks noGrp="1"/>
          </p:cNvSpPr>
          <p:nvPr>
            <p:ph type="ftr" sz="quarter" idx="4"/>
          </p:nvPr>
        </p:nvSpPr>
        <p:spPr/>
        <p:txBody>
          <a:bodyPr/>
          <a:lstStyle/>
          <a:p>
            <a:pPr>
              <a:defRPr/>
            </a:pPr>
            <a:r>
              <a:rPr lang="en-US"/>
              <a:t>www.mass.gov/dols/wshp </a:t>
            </a:r>
          </a:p>
        </p:txBody>
      </p:sp>
      <p:sp>
        <p:nvSpPr>
          <p:cNvPr id="7" name="Slide Number Placeholder 6"/>
          <p:cNvSpPr>
            <a:spLocks noGrp="1"/>
          </p:cNvSpPr>
          <p:nvPr>
            <p:ph type="sldNum" sz="quarter" idx="5"/>
          </p:nvPr>
        </p:nvSpPr>
        <p:spPr/>
        <p:txBody>
          <a:bodyPr/>
          <a:lstStyle/>
          <a:p>
            <a:pPr>
              <a:defRPr/>
            </a:pPr>
            <a:fld id="{7D5C96CF-7D75-460E-A528-E61DD1D1B3D1}" type="slidenum">
              <a:rPr lang="en-US" smtClean="0"/>
              <a:pPr>
                <a:defRPr/>
              </a:pPr>
              <a:t>7</a:t>
            </a:fld>
            <a:endParaRPr lang="en-US"/>
          </a:p>
        </p:txBody>
      </p:sp>
    </p:spTree>
    <p:extLst>
      <p:ext uri="{BB962C8B-B14F-4D97-AF65-F5344CB8AC3E}">
        <p14:creationId xmlns:p14="http://schemas.microsoft.com/office/powerpoint/2010/main" val="119299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Massachusetts Department of Labor Standards</a:t>
            </a:r>
          </a:p>
        </p:txBody>
      </p:sp>
      <p:sp>
        <p:nvSpPr>
          <p:cNvPr id="5" name="Date Placeholder 4"/>
          <p:cNvSpPr>
            <a:spLocks noGrp="1"/>
          </p:cNvSpPr>
          <p:nvPr>
            <p:ph type="dt" idx="1"/>
          </p:nvPr>
        </p:nvSpPr>
        <p:spPr/>
        <p:txBody>
          <a:bodyPr/>
          <a:lstStyle/>
          <a:p>
            <a:pPr>
              <a:defRPr/>
            </a:pPr>
            <a:fld id="{C6D6980F-E71B-4AC1-A4E9-3A149B304DA8}" type="datetime1">
              <a:rPr lang="en-US" smtClean="0"/>
              <a:t>4/5/2023</a:t>
            </a:fld>
            <a:endParaRPr lang="en-US"/>
          </a:p>
        </p:txBody>
      </p:sp>
      <p:sp>
        <p:nvSpPr>
          <p:cNvPr id="6" name="Footer Placeholder 5"/>
          <p:cNvSpPr>
            <a:spLocks noGrp="1"/>
          </p:cNvSpPr>
          <p:nvPr>
            <p:ph type="ftr" sz="quarter" idx="4"/>
          </p:nvPr>
        </p:nvSpPr>
        <p:spPr/>
        <p:txBody>
          <a:bodyPr/>
          <a:lstStyle/>
          <a:p>
            <a:pPr>
              <a:defRPr/>
            </a:pPr>
            <a:r>
              <a:rPr lang="en-US"/>
              <a:t>www.mass.gov/dols/wshp </a:t>
            </a:r>
          </a:p>
        </p:txBody>
      </p:sp>
      <p:sp>
        <p:nvSpPr>
          <p:cNvPr id="7" name="Slide Number Placeholder 6"/>
          <p:cNvSpPr>
            <a:spLocks noGrp="1"/>
          </p:cNvSpPr>
          <p:nvPr>
            <p:ph type="sldNum" sz="quarter" idx="5"/>
          </p:nvPr>
        </p:nvSpPr>
        <p:spPr/>
        <p:txBody>
          <a:bodyPr/>
          <a:lstStyle/>
          <a:p>
            <a:pPr>
              <a:defRPr/>
            </a:pPr>
            <a:fld id="{7D5C96CF-7D75-460E-A528-E61DD1D1B3D1}" type="slidenum">
              <a:rPr lang="en-US" smtClean="0"/>
              <a:pPr>
                <a:defRPr/>
              </a:pPr>
              <a:t>9</a:t>
            </a:fld>
            <a:endParaRPr lang="en-US"/>
          </a:p>
        </p:txBody>
      </p:sp>
    </p:spTree>
    <p:extLst>
      <p:ext uri="{BB962C8B-B14F-4D97-AF65-F5344CB8AC3E}">
        <p14:creationId xmlns:p14="http://schemas.microsoft.com/office/powerpoint/2010/main" val="295503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employer is responsible for protecting employees from cave-in at excavation sites. The employer must ensure that a daily inspection is conducted by a designated Competent Person who has completed training to identify excavation hazards,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has authority to stop work and make corrections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employer must provide training to employees, and ensure that cave-in protection systems are provided when required.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Massachusetts Department of Labor Standards</a:t>
            </a:r>
          </a:p>
        </p:txBody>
      </p:sp>
      <p:sp>
        <p:nvSpPr>
          <p:cNvPr id="5" name="Date Placeholder 4"/>
          <p:cNvSpPr>
            <a:spLocks noGrp="1"/>
          </p:cNvSpPr>
          <p:nvPr>
            <p:ph type="dt" idx="1"/>
          </p:nvPr>
        </p:nvSpPr>
        <p:spPr/>
        <p:txBody>
          <a:bodyPr/>
          <a:lstStyle/>
          <a:p>
            <a:pPr>
              <a:defRPr/>
            </a:pPr>
            <a:fld id="{4F04AFDE-0A6D-4E60-BDC2-9419C2E4D7DE}" type="datetime1">
              <a:rPr lang="en-US" smtClean="0"/>
              <a:t>4/5/2023</a:t>
            </a:fld>
            <a:endParaRPr lang="en-US"/>
          </a:p>
        </p:txBody>
      </p:sp>
      <p:sp>
        <p:nvSpPr>
          <p:cNvPr id="6" name="Footer Placeholder 5"/>
          <p:cNvSpPr>
            <a:spLocks noGrp="1"/>
          </p:cNvSpPr>
          <p:nvPr>
            <p:ph type="ftr" sz="quarter" idx="4"/>
          </p:nvPr>
        </p:nvSpPr>
        <p:spPr/>
        <p:txBody>
          <a:bodyPr/>
          <a:lstStyle/>
          <a:p>
            <a:pPr>
              <a:defRPr/>
            </a:pPr>
            <a:r>
              <a:rPr lang="en-US"/>
              <a:t>www.mass.gov/dols/wshp </a:t>
            </a:r>
          </a:p>
        </p:txBody>
      </p:sp>
      <p:sp>
        <p:nvSpPr>
          <p:cNvPr id="7" name="Slide Number Placeholder 6"/>
          <p:cNvSpPr>
            <a:spLocks noGrp="1"/>
          </p:cNvSpPr>
          <p:nvPr>
            <p:ph type="sldNum" sz="quarter" idx="5"/>
          </p:nvPr>
        </p:nvSpPr>
        <p:spPr/>
        <p:txBody>
          <a:bodyPr/>
          <a:lstStyle/>
          <a:p>
            <a:pPr>
              <a:defRPr/>
            </a:pPr>
            <a:fld id="{7D5C96CF-7D75-460E-A528-E61DD1D1B3D1}" type="slidenum">
              <a:rPr lang="en-US" smtClean="0"/>
              <a:pPr>
                <a:defRPr/>
              </a:pPr>
              <a:t>12</a:t>
            </a:fld>
            <a:endParaRPr lang="en-US"/>
          </a:p>
        </p:txBody>
      </p:sp>
    </p:spTree>
    <p:extLst>
      <p:ext uri="{BB962C8B-B14F-4D97-AF65-F5344CB8AC3E}">
        <p14:creationId xmlns:p14="http://schemas.microsoft.com/office/powerpoint/2010/main" val="133545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Follow the </a:t>
            </a:r>
            <a:r>
              <a:rPr lang="en-US" b="0" i="0" dirty="0" err="1">
                <a:solidFill>
                  <a:srgbClr val="040C28"/>
                </a:solidFill>
                <a:effectLst/>
                <a:latin typeface="Google Sans"/>
              </a:rPr>
              <a:t>MUTCDWork</a:t>
            </a:r>
            <a:r>
              <a:rPr lang="en-US" b="0" i="0" dirty="0">
                <a:solidFill>
                  <a:srgbClr val="040C28"/>
                </a:solidFill>
                <a:effectLst/>
                <a:latin typeface="Google Sans"/>
              </a:rPr>
              <a:t> zones need traffic controls identified by signs, cones, barrels and barriers</a:t>
            </a:r>
            <a:r>
              <a:rPr lang="en-US" b="0" i="0" dirty="0">
                <a:solidFill>
                  <a:srgbClr val="202124"/>
                </a:solidFill>
                <a:effectLst/>
                <a:latin typeface="Google Sans"/>
              </a:rPr>
              <a:t>. Drivers, workers on foot, and pedestrians must be able to see and understand the proper routes. Construction project managers determine traffic control plans within construction/demolition worksites.</a:t>
            </a:r>
            <a:endParaRPr lang="en-US" dirty="0"/>
          </a:p>
        </p:txBody>
      </p:sp>
      <p:sp>
        <p:nvSpPr>
          <p:cNvPr id="4" name="Header Placeholder 3"/>
          <p:cNvSpPr>
            <a:spLocks noGrp="1"/>
          </p:cNvSpPr>
          <p:nvPr>
            <p:ph type="hdr" sz="quarter"/>
          </p:nvPr>
        </p:nvSpPr>
        <p:spPr/>
        <p:txBody>
          <a:bodyPr/>
          <a:lstStyle/>
          <a:p>
            <a:pPr>
              <a:defRPr/>
            </a:pPr>
            <a:r>
              <a:rPr lang="en-US"/>
              <a:t>Massachusetts Department of Labor Standards</a:t>
            </a:r>
          </a:p>
        </p:txBody>
      </p:sp>
      <p:sp>
        <p:nvSpPr>
          <p:cNvPr id="5" name="Date Placeholder 4"/>
          <p:cNvSpPr>
            <a:spLocks noGrp="1"/>
          </p:cNvSpPr>
          <p:nvPr>
            <p:ph type="dt" idx="1"/>
          </p:nvPr>
        </p:nvSpPr>
        <p:spPr/>
        <p:txBody>
          <a:bodyPr/>
          <a:lstStyle/>
          <a:p>
            <a:pPr>
              <a:defRPr/>
            </a:pPr>
            <a:fld id="{0B63AEB5-154F-45F3-9B21-6EC00F6B1E94}" type="datetime1">
              <a:rPr lang="en-US" smtClean="0"/>
              <a:t>4/5/2023</a:t>
            </a:fld>
            <a:endParaRPr lang="en-US"/>
          </a:p>
        </p:txBody>
      </p:sp>
      <p:sp>
        <p:nvSpPr>
          <p:cNvPr id="6" name="Footer Placeholder 5"/>
          <p:cNvSpPr>
            <a:spLocks noGrp="1"/>
          </p:cNvSpPr>
          <p:nvPr>
            <p:ph type="ftr" sz="quarter" idx="4"/>
          </p:nvPr>
        </p:nvSpPr>
        <p:spPr/>
        <p:txBody>
          <a:bodyPr/>
          <a:lstStyle/>
          <a:p>
            <a:pPr>
              <a:defRPr/>
            </a:pPr>
            <a:r>
              <a:rPr lang="en-US"/>
              <a:t>www.mass.gov/dols/wshp </a:t>
            </a:r>
          </a:p>
        </p:txBody>
      </p:sp>
      <p:sp>
        <p:nvSpPr>
          <p:cNvPr id="7" name="Slide Number Placeholder 6"/>
          <p:cNvSpPr>
            <a:spLocks noGrp="1"/>
          </p:cNvSpPr>
          <p:nvPr>
            <p:ph type="sldNum" sz="quarter" idx="5"/>
          </p:nvPr>
        </p:nvSpPr>
        <p:spPr/>
        <p:txBody>
          <a:bodyPr/>
          <a:lstStyle/>
          <a:p>
            <a:pPr>
              <a:defRPr/>
            </a:pPr>
            <a:fld id="{7D5C96CF-7D75-460E-A528-E61DD1D1B3D1}" type="slidenum">
              <a:rPr lang="en-US" smtClean="0"/>
              <a:pPr>
                <a:defRPr/>
              </a:pPr>
              <a:t>13</a:t>
            </a:fld>
            <a:endParaRPr lang="en-US"/>
          </a:p>
        </p:txBody>
      </p:sp>
    </p:spTree>
    <p:extLst>
      <p:ext uri="{BB962C8B-B14F-4D97-AF65-F5344CB8AC3E}">
        <p14:creationId xmlns:p14="http://schemas.microsoft.com/office/powerpoint/2010/main" val="225241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81B4818D-1380-4932-9EE0-7F2896E74474}" type="datetime1">
              <a:rPr lang="en-US"/>
              <a:pPr>
                <a:defRPr/>
              </a:pPr>
              <a:t>4/5/2023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C9B96FCF-4D71-4442-9E8D-B5727E3D2ADF}" type="slidenum">
              <a:rPr lang="en-US"/>
              <a:pPr>
                <a:defRPr/>
              </a:pPr>
              <a:t>‹#›</a:t>
            </a:fld>
            <a:endParaRPr lang="en-US" dirty="0"/>
          </a:p>
        </p:txBody>
      </p:sp>
    </p:spTree>
    <p:extLst>
      <p:ext uri="{BB962C8B-B14F-4D97-AF65-F5344CB8AC3E}">
        <p14:creationId xmlns:p14="http://schemas.microsoft.com/office/powerpoint/2010/main" val="11042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9F7976D-4E31-4A08-A16C-EF4B7A5E8A41}" type="datetime1">
              <a:rPr lang="en-US"/>
              <a:pPr>
                <a:defRPr/>
              </a:pPr>
              <a:t>4/5/2023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3C84E1F4-4C1C-43E0-97E8-7B3729DEB221}" type="slidenum">
              <a:rPr lang="en-US"/>
              <a:pPr>
                <a:defRPr/>
              </a:pPr>
              <a:t>‹#›</a:t>
            </a:fld>
            <a:endParaRPr lang="en-US" dirty="0"/>
          </a:p>
        </p:txBody>
      </p:sp>
    </p:spTree>
    <p:extLst>
      <p:ext uri="{BB962C8B-B14F-4D97-AF65-F5344CB8AC3E}">
        <p14:creationId xmlns:p14="http://schemas.microsoft.com/office/powerpoint/2010/main" val="128335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D8A8AD32-73D5-402A-9C71-14207303780E}" type="datetime1">
              <a:rPr lang="en-US"/>
              <a:pPr>
                <a:defRPr/>
              </a:pPr>
              <a:t>4/5/2023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5420D08B-8ED1-4D38-B8B6-3F2EB24352CB}" type="slidenum">
              <a:rPr lang="en-US"/>
              <a:pPr>
                <a:defRPr/>
              </a:pPr>
              <a:t>‹#›</a:t>
            </a:fld>
            <a:endParaRPr lang="en-US" dirty="0"/>
          </a:p>
        </p:txBody>
      </p:sp>
    </p:spTree>
    <p:extLst>
      <p:ext uri="{BB962C8B-B14F-4D97-AF65-F5344CB8AC3E}">
        <p14:creationId xmlns:p14="http://schemas.microsoft.com/office/powerpoint/2010/main" val="283373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F6BAFB3-D9B4-404E-B9D2-D307E30672E6}" type="datetime1">
              <a:rPr lang="en-US"/>
              <a:pPr>
                <a:defRPr/>
              </a:pPr>
              <a:t>4/5/2023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8D1EA732-4BDE-44C7-BE6D-E454B951E501}" type="slidenum">
              <a:rPr lang="en-US"/>
              <a:pPr>
                <a:defRPr/>
              </a:pPr>
              <a:t>‹#›</a:t>
            </a:fld>
            <a:endParaRPr lang="en-US" dirty="0"/>
          </a:p>
        </p:txBody>
      </p:sp>
    </p:spTree>
    <p:extLst>
      <p:ext uri="{BB962C8B-B14F-4D97-AF65-F5344CB8AC3E}">
        <p14:creationId xmlns:p14="http://schemas.microsoft.com/office/powerpoint/2010/main" val="89477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D37A631-C7C8-4788-847A-F1D02E164F56}" type="datetime1">
              <a:rPr lang="en-US"/>
              <a:pPr>
                <a:defRPr/>
              </a:pPr>
              <a:t>4/5/2023</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5" name="Slide Number Placeholder 17"/>
          <p:cNvSpPr>
            <a:spLocks noGrp="1"/>
          </p:cNvSpPr>
          <p:nvPr>
            <p:ph type="sldNum" sz="quarter" idx="12"/>
          </p:nvPr>
        </p:nvSpPr>
        <p:spPr/>
        <p:txBody>
          <a:bodyPr/>
          <a:lstStyle>
            <a:lvl1pPr>
              <a:defRPr/>
            </a:lvl1pPr>
          </a:lstStyle>
          <a:p>
            <a:pPr>
              <a:defRPr/>
            </a:pPr>
            <a:fld id="{E31E4B3B-35F8-43A0-8EDF-B92B4FBAB980}" type="slidenum">
              <a:rPr lang="en-US"/>
              <a:pPr>
                <a:defRPr/>
              </a:pPr>
              <a:t>‹#›</a:t>
            </a:fld>
            <a:endParaRPr lang="en-US" dirty="0"/>
          </a:p>
        </p:txBody>
      </p:sp>
    </p:spTree>
    <p:extLst>
      <p:ext uri="{BB962C8B-B14F-4D97-AF65-F5344CB8AC3E}">
        <p14:creationId xmlns:p14="http://schemas.microsoft.com/office/powerpoint/2010/main" val="228876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11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95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fld id="{814EC512-93C9-4A57-8D3A-D2BE3FD0C547}" type="datetime1">
              <a:rPr lang="en-US"/>
              <a:pPr>
                <a:defRPr/>
              </a:pPr>
              <a:t>4/5/2023</a:t>
            </a:fld>
            <a:endParaRPr lang="en-US" dirty="0"/>
          </a:p>
        </p:txBody>
      </p:sp>
      <p:sp>
        <p:nvSpPr>
          <p:cNvPr id="7"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8" name="Slide Number Placeholder 17"/>
          <p:cNvSpPr>
            <a:spLocks noGrp="1"/>
          </p:cNvSpPr>
          <p:nvPr>
            <p:ph type="sldNum" sz="quarter" idx="12"/>
          </p:nvPr>
        </p:nvSpPr>
        <p:spPr/>
        <p:txBody>
          <a:bodyPr/>
          <a:lstStyle>
            <a:lvl1pPr>
              <a:defRPr/>
            </a:lvl1pPr>
          </a:lstStyle>
          <a:p>
            <a:pPr>
              <a:defRPr/>
            </a:pPr>
            <a:fld id="{FA722424-D9FA-4BA4-B9B3-0E74EB1599C5}" type="slidenum">
              <a:rPr lang="en-US"/>
              <a:pPr>
                <a:defRPr/>
              </a:pPr>
              <a:t>‹#›</a:t>
            </a:fld>
            <a:endParaRPr lang="en-US" dirty="0"/>
          </a:p>
        </p:txBody>
      </p:sp>
    </p:spTree>
    <p:extLst>
      <p:ext uri="{BB962C8B-B14F-4D97-AF65-F5344CB8AC3E}">
        <p14:creationId xmlns:p14="http://schemas.microsoft.com/office/powerpoint/2010/main" val="240787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E1A3633-07A3-44E3-AB45-8FF2A9502A47}" type="datetimeFigureOut">
              <a:rPr lang="en-US"/>
              <a:pPr>
                <a:defRPr/>
              </a:pPr>
              <a:t>4/5/2023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E1E519-BAB2-4339-B7C2-D7F11EDC0259}" type="slidenum">
              <a:rPr lang="en-US"/>
              <a:pPr>
                <a:defRPr/>
              </a:pPr>
              <a:t>‹#›</a:t>
            </a:fld>
            <a:endParaRPr lang="en-US"/>
          </a:p>
        </p:txBody>
      </p:sp>
    </p:spTree>
    <p:extLst>
      <p:ext uri="{BB962C8B-B14F-4D97-AF65-F5344CB8AC3E}">
        <p14:creationId xmlns:p14="http://schemas.microsoft.com/office/powerpoint/2010/main" val="136180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7CA55D36-2DED-4035-AD9D-8315DB94CA83}" type="datetime1">
              <a:rPr lang="en-US"/>
              <a:pPr>
                <a:defRPr/>
              </a:pPr>
              <a:t>4/5/2023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70861069-F293-4B6D-8A3E-FFBE28FC3AAE}" type="slidenum">
              <a:rPr lang="en-US"/>
              <a:pPr>
                <a:defRPr/>
              </a:pPr>
              <a:t>‹#›</a:t>
            </a:fld>
            <a:endParaRPr lang="en-US" dirty="0"/>
          </a:p>
        </p:txBody>
      </p:sp>
    </p:spTree>
    <p:extLst>
      <p:ext uri="{BB962C8B-B14F-4D97-AF65-F5344CB8AC3E}">
        <p14:creationId xmlns:p14="http://schemas.microsoft.com/office/powerpoint/2010/main" val="25023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solidFill>
                  <a:srgbClr val="000000"/>
                </a:solidFill>
              </a:defRPr>
            </a:lvl1pPr>
            <a:extLst/>
          </a:lstStyle>
          <a:p>
            <a:pPr>
              <a:defRPr/>
            </a:pPr>
            <a:fld id="{C6771783-55D7-45C2-A803-7C689275CD97}" type="datetime1">
              <a:rPr lang="en-US"/>
              <a:pPr>
                <a:defRPr/>
              </a:pPr>
              <a:t>4/5/2023</a:t>
            </a:fld>
            <a:endParaRPr lang="en-US" dirty="0"/>
          </a:p>
        </p:txBody>
      </p:sp>
      <p:sp>
        <p:nvSpPr>
          <p:cNvPr id="7" name="Footer Placeholder 4"/>
          <p:cNvSpPr>
            <a:spLocks noGrp="1"/>
          </p:cNvSpPr>
          <p:nvPr>
            <p:ph type="ftr" sz="quarter" idx="11"/>
          </p:nvPr>
        </p:nvSpPr>
        <p:spPr/>
        <p:txBody>
          <a:bodyPr/>
          <a:lstStyle>
            <a:lvl1pPr>
              <a:defRPr>
                <a:solidFill>
                  <a:srgbClr val="000000"/>
                </a:solidFill>
              </a:defRPr>
            </a:lvl1pPr>
          </a:lstStyle>
          <a:p>
            <a:pPr>
              <a:defRPr/>
            </a:pPr>
            <a:r>
              <a:rPr lang="en-US"/>
              <a:t>Department of Labor Standards  www.mass.gov/dols/wshp</a:t>
            </a:r>
          </a:p>
        </p:txBody>
      </p:sp>
      <p:sp>
        <p:nvSpPr>
          <p:cNvPr id="8" name="Slide Number Placeholder 5"/>
          <p:cNvSpPr>
            <a:spLocks noGrp="1"/>
          </p:cNvSpPr>
          <p:nvPr>
            <p:ph type="sldNum" sz="quarter" idx="12"/>
          </p:nvPr>
        </p:nvSpPr>
        <p:spPr/>
        <p:txBody>
          <a:bodyPr/>
          <a:lstStyle>
            <a:lvl1pPr>
              <a:defRPr>
                <a:solidFill>
                  <a:srgbClr val="000000"/>
                </a:solidFill>
              </a:defRPr>
            </a:lvl1pPr>
            <a:extLst/>
          </a:lstStyle>
          <a:p>
            <a:pPr>
              <a:defRPr/>
            </a:pPr>
            <a:fld id="{8A7CC577-EEC4-4417-A7FB-DC9F448500A8}" type="slidenum">
              <a:rPr lang="en-US"/>
              <a:pPr>
                <a:defRPr/>
              </a:pPr>
              <a:t>‹#›</a:t>
            </a:fld>
            <a:endParaRPr lang="en-US" dirty="0"/>
          </a:p>
        </p:txBody>
      </p:sp>
    </p:spTree>
    <p:extLst>
      <p:ext uri="{BB962C8B-B14F-4D97-AF65-F5344CB8AC3E}">
        <p14:creationId xmlns:p14="http://schemas.microsoft.com/office/powerpoint/2010/main" val="11577957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solidFill>
                  <a:srgbClr val="000000"/>
                </a:solidFill>
              </a:defRPr>
            </a:lvl1pPr>
            <a:extLst/>
          </a:lstStyle>
          <a:p>
            <a:pPr>
              <a:defRPr/>
            </a:pPr>
            <a:fld id="{4D740892-DB2B-4C95-A714-6C7CC6A6FB45}" type="datetime1">
              <a:rPr lang="en-US"/>
              <a:pPr>
                <a:defRPr/>
              </a:pPr>
              <a:t>4/5/2023</a:t>
            </a:fld>
            <a:endParaRPr lang="en-US" dirty="0"/>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r>
              <a:rPr lang="en-US"/>
              <a:t>Department of Labor Standards  www.mass.gov/dols/wshp</a:t>
            </a:r>
          </a:p>
        </p:txBody>
      </p:sp>
      <p:sp>
        <p:nvSpPr>
          <p:cNvPr id="7" name="Slide Number Placeholder 6"/>
          <p:cNvSpPr>
            <a:spLocks noGrp="1"/>
          </p:cNvSpPr>
          <p:nvPr>
            <p:ph type="sldNum" sz="quarter" idx="12"/>
          </p:nvPr>
        </p:nvSpPr>
        <p:spPr/>
        <p:txBody>
          <a:bodyPr/>
          <a:lstStyle>
            <a:lvl1pPr>
              <a:defRPr>
                <a:solidFill>
                  <a:srgbClr val="000000"/>
                </a:solidFill>
              </a:defRPr>
            </a:lvl1pPr>
            <a:extLst/>
          </a:lstStyle>
          <a:p>
            <a:pPr>
              <a:defRPr/>
            </a:pPr>
            <a:fld id="{B681FA06-6617-4438-9C3C-470282F21297}" type="slidenum">
              <a:rPr lang="en-US"/>
              <a:pPr>
                <a:defRPr/>
              </a:pPr>
              <a:t>‹#›</a:t>
            </a:fld>
            <a:endParaRPr lang="en-US" dirty="0"/>
          </a:p>
        </p:txBody>
      </p:sp>
    </p:spTree>
    <p:extLst>
      <p:ext uri="{BB962C8B-B14F-4D97-AF65-F5344CB8AC3E}">
        <p14:creationId xmlns:p14="http://schemas.microsoft.com/office/powerpoint/2010/main" val="39439731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E0C19721-E1B6-494C-AE14-DE66D8BB2EA4}" type="datetime1">
              <a:rPr lang="en-US"/>
              <a:pPr>
                <a:defRPr/>
              </a:pPr>
              <a:t>4/5/2023</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9" name="Slide Number Placeholder 8"/>
          <p:cNvSpPr>
            <a:spLocks noGrp="1"/>
          </p:cNvSpPr>
          <p:nvPr>
            <p:ph type="sldNum" sz="quarter" idx="12"/>
          </p:nvPr>
        </p:nvSpPr>
        <p:spPr/>
        <p:txBody>
          <a:bodyPr/>
          <a:lstStyle>
            <a:lvl1pPr>
              <a:defRPr/>
            </a:lvl1pPr>
            <a:extLst/>
          </a:lstStyle>
          <a:p>
            <a:pPr>
              <a:defRPr/>
            </a:pPr>
            <a:fld id="{8AE63BEC-1776-40B1-A1A8-1B849A11A480}" type="slidenum">
              <a:rPr lang="en-US"/>
              <a:pPr>
                <a:defRPr/>
              </a:pPr>
              <a:t>‹#›</a:t>
            </a:fld>
            <a:endParaRPr lang="en-US" dirty="0"/>
          </a:p>
        </p:txBody>
      </p:sp>
    </p:spTree>
    <p:extLst>
      <p:ext uri="{BB962C8B-B14F-4D97-AF65-F5344CB8AC3E}">
        <p14:creationId xmlns:p14="http://schemas.microsoft.com/office/powerpoint/2010/main" val="8329989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9CA314D1-3FAF-4287-A6B0-E67508FAAACF}" type="datetime1">
              <a:rPr lang="en-US"/>
              <a:pPr>
                <a:defRPr/>
              </a:pPr>
              <a:t>4/5/2023</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8" name="Slide Number Placeholder 5"/>
          <p:cNvSpPr>
            <a:spLocks noGrp="1"/>
          </p:cNvSpPr>
          <p:nvPr>
            <p:ph type="sldNum" sz="quarter" idx="12"/>
          </p:nvPr>
        </p:nvSpPr>
        <p:spPr/>
        <p:txBody>
          <a:bodyPr/>
          <a:lstStyle>
            <a:lvl1pPr>
              <a:defRPr/>
            </a:lvl1pPr>
            <a:extLst/>
          </a:lstStyle>
          <a:p>
            <a:pPr>
              <a:defRPr/>
            </a:pPr>
            <a:fld id="{42F37A31-E37C-4CE5-BF64-56F52423DD4F}" type="slidenum">
              <a:rPr lang="en-US"/>
              <a:pPr>
                <a:defRPr/>
              </a:pPr>
              <a:t>‹#›</a:t>
            </a:fld>
            <a:endParaRPr lang="en-US" dirty="0"/>
          </a:p>
        </p:txBody>
      </p:sp>
    </p:spTree>
    <p:extLst>
      <p:ext uri="{BB962C8B-B14F-4D97-AF65-F5344CB8AC3E}">
        <p14:creationId xmlns:p14="http://schemas.microsoft.com/office/powerpoint/2010/main" val="88927670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000000"/>
                </a:solidFill>
              </a:defRPr>
            </a:lvl1pPr>
            <a:extLst/>
          </a:lstStyle>
          <a:p>
            <a:pPr>
              <a:defRPr/>
            </a:pPr>
            <a:fld id="{50DCB8D0-3EEF-4C0F-A757-6A8B86C1AA1E}" type="datetime1">
              <a:rPr lang="en-US"/>
              <a:pPr>
                <a:defRPr/>
              </a:pPr>
              <a:t>4/5/2023</a:t>
            </a:fld>
            <a:endParaRPr lang="en-US" dirty="0"/>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r>
              <a:rPr lang="en-US"/>
              <a:t>Department of Labor Standards  www.mass.gov/dols/wshp</a:t>
            </a:r>
          </a:p>
        </p:txBody>
      </p:sp>
      <p:sp>
        <p:nvSpPr>
          <p:cNvPr id="5" name="Slide Number Placeholder 4"/>
          <p:cNvSpPr>
            <a:spLocks noGrp="1"/>
          </p:cNvSpPr>
          <p:nvPr>
            <p:ph type="sldNum" sz="quarter" idx="12"/>
          </p:nvPr>
        </p:nvSpPr>
        <p:spPr/>
        <p:txBody>
          <a:bodyPr/>
          <a:lstStyle>
            <a:lvl1pPr>
              <a:defRPr>
                <a:solidFill>
                  <a:srgbClr val="000000"/>
                </a:solidFill>
              </a:defRPr>
            </a:lvl1pPr>
            <a:extLst/>
          </a:lstStyle>
          <a:p>
            <a:pPr>
              <a:defRPr/>
            </a:pPr>
            <a:fld id="{B7865FBF-23AF-46FB-A73D-3032F3639A5C}" type="slidenum">
              <a:rPr lang="en-US"/>
              <a:pPr>
                <a:defRPr/>
              </a:pPr>
              <a:t>‹#›</a:t>
            </a:fld>
            <a:endParaRPr lang="en-US" dirty="0"/>
          </a:p>
        </p:txBody>
      </p:sp>
    </p:spTree>
    <p:extLst>
      <p:ext uri="{BB962C8B-B14F-4D97-AF65-F5344CB8AC3E}">
        <p14:creationId xmlns:p14="http://schemas.microsoft.com/office/powerpoint/2010/main" val="26798412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0FC1AA2-6C1D-4D9F-808B-A5D7CF37A6BE}" type="datetime1">
              <a:rPr lang="en-US"/>
              <a:pPr>
                <a:defRPr/>
              </a:pPr>
              <a:t>4/5/2023</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4" name="Slide Number Placeholder 17"/>
          <p:cNvSpPr>
            <a:spLocks noGrp="1"/>
          </p:cNvSpPr>
          <p:nvPr>
            <p:ph type="sldNum" sz="quarter" idx="12"/>
          </p:nvPr>
        </p:nvSpPr>
        <p:spPr/>
        <p:txBody>
          <a:bodyPr/>
          <a:lstStyle>
            <a:lvl1pPr>
              <a:defRPr/>
            </a:lvl1pPr>
          </a:lstStyle>
          <a:p>
            <a:pPr>
              <a:defRPr/>
            </a:pPr>
            <a:fld id="{036DE38A-F016-461E-ADC3-9C1D8E4A6FD2}" type="slidenum">
              <a:rPr lang="en-US"/>
              <a:pPr>
                <a:defRPr/>
              </a:pPr>
              <a:t>‹#›</a:t>
            </a:fld>
            <a:endParaRPr lang="en-US" dirty="0"/>
          </a:p>
        </p:txBody>
      </p:sp>
    </p:spTree>
    <p:extLst>
      <p:ext uri="{BB962C8B-B14F-4D97-AF65-F5344CB8AC3E}">
        <p14:creationId xmlns:p14="http://schemas.microsoft.com/office/powerpoint/2010/main" val="1910800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456876F1-D209-4F5E-BE24-D74624EE3EA8}" type="datetime1">
              <a:rPr lang="en-US"/>
              <a:pPr>
                <a:defRPr/>
              </a:pPr>
              <a:t>4/5/2023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6"/>
          <p:cNvSpPr>
            <a:spLocks noGrp="1"/>
          </p:cNvSpPr>
          <p:nvPr>
            <p:ph type="sldNum" sz="quarter" idx="12"/>
          </p:nvPr>
        </p:nvSpPr>
        <p:spPr/>
        <p:txBody>
          <a:bodyPr/>
          <a:lstStyle>
            <a:lvl1pPr>
              <a:defRPr/>
            </a:lvl1pPr>
            <a:extLst/>
          </a:lstStyle>
          <a:p>
            <a:pPr>
              <a:defRPr/>
            </a:pPr>
            <a:fld id="{628D6230-B56A-4185-95F3-1390425C2E42}" type="slidenum">
              <a:rPr lang="en-US"/>
              <a:pPr>
                <a:defRPr/>
              </a:pPr>
              <a:t>‹#›</a:t>
            </a:fld>
            <a:endParaRPr lang="en-US" dirty="0"/>
          </a:p>
        </p:txBody>
      </p:sp>
    </p:spTree>
    <p:extLst>
      <p:ext uri="{BB962C8B-B14F-4D97-AF65-F5344CB8AC3E}">
        <p14:creationId xmlns:p14="http://schemas.microsoft.com/office/powerpoint/2010/main" val="41488968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srgbClr val="000000"/>
              </a:solidFill>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rgbClr val="000000"/>
                </a:solidFill>
              </a:defRPr>
            </a:lvl1pPr>
            <a:extLst/>
          </a:lstStyle>
          <a:p>
            <a:pPr>
              <a:defRPr/>
            </a:pPr>
            <a:fld id="{DB19FA27-546F-4DC3-BE6C-9B798311CFEF}" type="datetime1">
              <a:rPr lang="en-US"/>
              <a:pPr>
                <a:defRPr/>
              </a:pPr>
              <a:t>4/5/2023</a:t>
            </a:fld>
            <a:endParaRPr lang="en-US" dirty="0"/>
          </a:p>
        </p:txBody>
      </p:sp>
      <p:sp>
        <p:nvSpPr>
          <p:cNvPr id="12" name="Footer Placeholder 5"/>
          <p:cNvSpPr>
            <a:spLocks noGrp="1"/>
          </p:cNvSpPr>
          <p:nvPr>
            <p:ph type="ftr" sz="quarter" idx="11"/>
          </p:nvPr>
        </p:nvSpPr>
        <p:spPr/>
        <p:txBody>
          <a:bodyPr/>
          <a:lstStyle>
            <a:lvl1pPr>
              <a:defRPr>
                <a:solidFill>
                  <a:srgbClr val="000000"/>
                </a:solidFill>
              </a:defRPr>
            </a:lvl1pPr>
          </a:lstStyle>
          <a:p>
            <a:pPr>
              <a:defRPr/>
            </a:pPr>
            <a:r>
              <a:rPr lang="en-US"/>
              <a:t>Department of Labor Standards  www.mass.gov/dols/wshp</a:t>
            </a:r>
          </a:p>
        </p:txBody>
      </p:sp>
      <p:sp>
        <p:nvSpPr>
          <p:cNvPr id="13" name="Slide Number Placeholder 6"/>
          <p:cNvSpPr>
            <a:spLocks noGrp="1"/>
          </p:cNvSpPr>
          <p:nvPr>
            <p:ph type="sldNum" sz="quarter" idx="12"/>
          </p:nvPr>
        </p:nvSpPr>
        <p:spPr/>
        <p:txBody>
          <a:bodyPr/>
          <a:lstStyle>
            <a:lvl1pPr>
              <a:defRPr>
                <a:solidFill>
                  <a:srgbClr val="000000"/>
                </a:solidFill>
              </a:defRPr>
            </a:lvl1pPr>
            <a:extLst/>
          </a:lstStyle>
          <a:p>
            <a:pPr>
              <a:defRPr/>
            </a:pPr>
            <a:fld id="{8D0CCBD8-3DEB-42E4-A4BB-B23C5D5F8F6D}" type="slidenum">
              <a:rPr lang="en-US"/>
              <a:pPr>
                <a:defRPr/>
              </a:pPr>
              <a:t>‹#›</a:t>
            </a:fld>
            <a:endParaRPr lang="en-US" dirty="0"/>
          </a:p>
        </p:txBody>
      </p:sp>
    </p:spTree>
    <p:extLst>
      <p:ext uri="{BB962C8B-B14F-4D97-AF65-F5344CB8AC3E}">
        <p14:creationId xmlns:p14="http://schemas.microsoft.com/office/powerpoint/2010/main" val="52358910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967B3FE-767C-4432-A265-A72AFF092FB8}" type="datetime1">
              <a:rPr lang="en-US"/>
              <a:pPr>
                <a:defRPr/>
              </a:pPr>
              <a:t>4/5/2023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EC318111-B71B-4754-920F-0B7DA4853BBB}" type="slidenum">
              <a:rPr lang="en-US"/>
              <a:pPr>
                <a:defRPr/>
              </a:pPr>
              <a:t>‹#›</a:t>
            </a:fld>
            <a:endParaRPr lang="en-US" dirty="0"/>
          </a:p>
        </p:txBody>
      </p:sp>
    </p:spTree>
    <p:extLst>
      <p:ext uri="{BB962C8B-B14F-4D97-AF65-F5344CB8AC3E}">
        <p14:creationId xmlns:p14="http://schemas.microsoft.com/office/powerpoint/2010/main" val="250158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4CAE75C-2705-423E-8539-C22858A06541}" type="datetime1">
              <a:rPr lang="en-US"/>
              <a:pPr>
                <a:defRPr/>
              </a:pPr>
              <a:t>4/5/2023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B7C710DD-B30F-4980-BE6E-41C6B77145A1}" type="slidenum">
              <a:rPr lang="en-US"/>
              <a:pPr>
                <a:defRPr/>
              </a:pPr>
              <a:t>‹#›</a:t>
            </a:fld>
            <a:endParaRPr lang="en-US" dirty="0"/>
          </a:p>
        </p:txBody>
      </p:sp>
    </p:spTree>
    <p:extLst>
      <p:ext uri="{BB962C8B-B14F-4D97-AF65-F5344CB8AC3E}">
        <p14:creationId xmlns:p14="http://schemas.microsoft.com/office/powerpoint/2010/main" val="367785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B50FDE8-3DA8-4047-B41D-33873B46CC73}" type="datetime1">
              <a:rPr lang="en-US"/>
              <a:pPr>
                <a:defRPr/>
              </a:pPr>
              <a:t>4/5/2023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0A286FE6-046F-47DA-AF13-0799B134F49A}" type="slidenum">
              <a:rPr lang="en-US"/>
              <a:pPr>
                <a:defRPr/>
              </a:pPr>
              <a:t>‹#›</a:t>
            </a:fld>
            <a:endParaRPr lang="en-US" dirty="0"/>
          </a:p>
        </p:txBody>
      </p:sp>
    </p:spTree>
    <p:extLst>
      <p:ext uri="{BB962C8B-B14F-4D97-AF65-F5344CB8AC3E}">
        <p14:creationId xmlns:p14="http://schemas.microsoft.com/office/powerpoint/2010/main" val="23490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7096B61-8218-4D6B-B67C-51FB04CD81FC}" type="datetime1">
              <a:rPr lang="en-US"/>
              <a:pPr>
                <a:defRPr/>
              </a:pPr>
              <a:t>4/5/2023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A5A59476-F500-4151-9FC2-57BC1890207D}" type="slidenum">
              <a:rPr lang="en-US"/>
              <a:pPr>
                <a:defRPr/>
              </a:pPr>
              <a:t>‹#›</a:t>
            </a:fld>
            <a:endParaRPr lang="en-US" dirty="0"/>
          </a:p>
        </p:txBody>
      </p:sp>
    </p:spTree>
    <p:extLst>
      <p:ext uri="{BB962C8B-B14F-4D97-AF65-F5344CB8AC3E}">
        <p14:creationId xmlns:p14="http://schemas.microsoft.com/office/powerpoint/2010/main" val="1740318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215D5CF-5F1E-40C7-A3AF-A3FF255A781D}" type="datetime1">
              <a:rPr lang="en-US"/>
              <a:pPr>
                <a:defRPr/>
              </a:pPr>
              <a:t>4/5/2023</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5" name="Slide Number Placeholder 17"/>
          <p:cNvSpPr>
            <a:spLocks noGrp="1"/>
          </p:cNvSpPr>
          <p:nvPr>
            <p:ph type="sldNum" sz="quarter" idx="12"/>
          </p:nvPr>
        </p:nvSpPr>
        <p:spPr/>
        <p:txBody>
          <a:bodyPr/>
          <a:lstStyle>
            <a:lvl1pPr>
              <a:defRPr/>
            </a:lvl1pPr>
          </a:lstStyle>
          <a:p>
            <a:pPr>
              <a:defRPr/>
            </a:pPr>
            <a:fld id="{EBBE1B60-2925-4E11-99D9-7D61837348AB}" type="slidenum">
              <a:rPr lang="en-US"/>
              <a:pPr>
                <a:defRPr/>
              </a:pPr>
              <a:t>‹#›</a:t>
            </a:fld>
            <a:endParaRPr lang="en-US" dirty="0"/>
          </a:p>
        </p:txBody>
      </p:sp>
    </p:spTree>
    <p:extLst>
      <p:ext uri="{BB962C8B-B14F-4D97-AF65-F5344CB8AC3E}">
        <p14:creationId xmlns:p14="http://schemas.microsoft.com/office/powerpoint/2010/main" val="570631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11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95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fld id="{3973FBDD-904A-49A7-9CC8-0959CB18BCCF}" type="datetime1">
              <a:rPr lang="en-US"/>
              <a:pPr>
                <a:defRPr/>
              </a:pPr>
              <a:t>4/5/2023</a:t>
            </a:fld>
            <a:endParaRPr lang="en-US" dirty="0"/>
          </a:p>
        </p:txBody>
      </p:sp>
      <p:sp>
        <p:nvSpPr>
          <p:cNvPr id="7"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8" name="Slide Number Placeholder 17"/>
          <p:cNvSpPr>
            <a:spLocks noGrp="1"/>
          </p:cNvSpPr>
          <p:nvPr>
            <p:ph type="sldNum" sz="quarter" idx="12"/>
          </p:nvPr>
        </p:nvSpPr>
        <p:spPr/>
        <p:txBody>
          <a:bodyPr/>
          <a:lstStyle>
            <a:lvl1pPr>
              <a:defRPr/>
            </a:lvl1pPr>
          </a:lstStyle>
          <a:p>
            <a:pPr>
              <a:defRPr/>
            </a:pPr>
            <a:fld id="{1923B807-FCA3-4BB5-9776-29C4A650B21C}" type="slidenum">
              <a:rPr lang="en-US"/>
              <a:pPr>
                <a:defRPr/>
              </a:pPr>
              <a:t>‹#›</a:t>
            </a:fld>
            <a:endParaRPr lang="en-US" dirty="0"/>
          </a:p>
        </p:txBody>
      </p:sp>
    </p:spTree>
    <p:extLst>
      <p:ext uri="{BB962C8B-B14F-4D97-AF65-F5344CB8AC3E}">
        <p14:creationId xmlns:p14="http://schemas.microsoft.com/office/powerpoint/2010/main" val="16554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F2CD330F-C950-4525-8935-2175017D503B}" type="datetime1">
              <a:rPr lang="en-US"/>
              <a:pPr>
                <a:defRPr/>
              </a:pPr>
              <a:t>4/5/2023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6"/>
          <p:cNvSpPr>
            <a:spLocks noGrp="1"/>
          </p:cNvSpPr>
          <p:nvPr>
            <p:ph type="sldNum" sz="quarter" idx="12"/>
          </p:nvPr>
        </p:nvSpPr>
        <p:spPr/>
        <p:txBody>
          <a:bodyPr/>
          <a:lstStyle>
            <a:lvl1pPr>
              <a:defRPr/>
            </a:lvl1pPr>
            <a:extLst/>
          </a:lstStyle>
          <a:p>
            <a:pPr>
              <a:defRPr/>
            </a:pPr>
            <a:fld id="{60771FA4-FF2D-4D33-922D-0D67786166B6}" type="slidenum">
              <a:rPr lang="en-US"/>
              <a:pPr>
                <a:defRPr/>
              </a:pPr>
              <a:t>‹#›</a:t>
            </a:fld>
            <a:endParaRPr lang="en-US" dirty="0"/>
          </a:p>
        </p:txBody>
      </p:sp>
    </p:spTree>
    <p:extLst>
      <p:ext uri="{BB962C8B-B14F-4D97-AF65-F5344CB8AC3E}">
        <p14:creationId xmlns:p14="http://schemas.microsoft.com/office/powerpoint/2010/main" val="27735353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E1A3633-07A3-44E3-AB45-8FF2A9502A47}" type="datetimeFigureOut">
              <a:rPr lang="en-US"/>
              <a:pPr>
                <a:defRPr/>
              </a:pPr>
              <a:t>4/5/2023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83ABBC-7DE4-4799-8F80-6CAEB896C0DB}" type="slidenum">
              <a:rPr lang="en-US"/>
              <a:pPr>
                <a:defRPr/>
              </a:pPr>
              <a:t>‹#›</a:t>
            </a:fld>
            <a:endParaRPr lang="en-US"/>
          </a:p>
        </p:txBody>
      </p:sp>
    </p:spTree>
    <p:extLst>
      <p:ext uri="{BB962C8B-B14F-4D97-AF65-F5344CB8AC3E}">
        <p14:creationId xmlns:p14="http://schemas.microsoft.com/office/powerpoint/2010/main" val="176514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9EA72D85-17FB-4CA6-9DB8-670A638A2999}" type="datetime1">
              <a:rPr lang="en-US"/>
              <a:pPr>
                <a:defRPr/>
              </a:pPr>
              <a:t>4/5/2023</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9" name="Slide Number Placeholder 8"/>
          <p:cNvSpPr>
            <a:spLocks noGrp="1"/>
          </p:cNvSpPr>
          <p:nvPr>
            <p:ph type="sldNum" sz="quarter" idx="12"/>
          </p:nvPr>
        </p:nvSpPr>
        <p:spPr/>
        <p:txBody>
          <a:bodyPr/>
          <a:lstStyle>
            <a:lvl1pPr>
              <a:defRPr/>
            </a:lvl1pPr>
            <a:extLst/>
          </a:lstStyle>
          <a:p>
            <a:pPr>
              <a:defRPr/>
            </a:pPr>
            <a:fld id="{9199333B-DB99-4A5A-933F-6F01680A8A24}" type="slidenum">
              <a:rPr lang="en-US"/>
              <a:pPr>
                <a:defRPr/>
              </a:pPr>
              <a:t>‹#›</a:t>
            </a:fld>
            <a:endParaRPr lang="en-US" dirty="0"/>
          </a:p>
        </p:txBody>
      </p:sp>
    </p:spTree>
    <p:extLst>
      <p:ext uri="{BB962C8B-B14F-4D97-AF65-F5344CB8AC3E}">
        <p14:creationId xmlns:p14="http://schemas.microsoft.com/office/powerpoint/2010/main" val="32536280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7E37F1F6-CE1A-49C2-8C06-2C5D875B6B5B}" type="datetime1">
              <a:rPr lang="en-US"/>
              <a:pPr>
                <a:defRPr/>
              </a:pPr>
              <a:t>4/5/2023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5" name="Slide Number Placeholder 4"/>
          <p:cNvSpPr>
            <a:spLocks noGrp="1"/>
          </p:cNvSpPr>
          <p:nvPr>
            <p:ph type="sldNum" sz="quarter" idx="12"/>
          </p:nvPr>
        </p:nvSpPr>
        <p:spPr/>
        <p:txBody>
          <a:bodyPr/>
          <a:lstStyle>
            <a:lvl1pPr>
              <a:defRPr/>
            </a:lvl1pPr>
            <a:extLst/>
          </a:lstStyle>
          <a:p>
            <a:pPr>
              <a:defRPr/>
            </a:pPr>
            <a:fld id="{252191D1-A122-40DB-A4BC-DC25B273B435}" type="slidenum">
              <a:rPr lang="en-US"/>
              <a:pPr>
                <a:defRPr/>
              </a:pPr>
              <a:t>‹#›</a:t>
            </a:fld>
            <a:endParaRPr lang="en-US" dirty="0"/>
          </a:p>
        </p:txBody>
      </p:sp>
    </p:spTree>
    <p:extLst>
      <p:ext uri="{BB962C8B-B14F-4D97-AF65-F5344CB8AC3E}">
        <p14:creationId xmlns:p14="http://schemas.microsoft.com/office/powerpoint/2010/main" val="5426380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5B7A6F9-A267-422E-B788-2DE28F9490FC}" type="datetime1">
              <a:rPr lang="en-US"/>
              <a:pPr>
                <a:defRPr/>
              </a:pPr>
              <a:t>4/5/2023</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4" name="Slide Number Placeholder 17"/>
          <p:cNvSpPr>
            <a:spLocks noGrp="1"/>
          </p:cNvSpPr>
          <p:nvPr>
            <p:ph type="sldNum" sz="quarter" idx="12"/>
          </p:nvPr>
        </p:nvSpPr>
        <p:spPr/>
        <p:txBody>
          <a:bodyPr/>
          <a:lstStyle>
            <a:lvl1pPr>
              <a:defRPr/>
            </a:lvl1pPr>
          </a:lstStyle>
          <a:p>
            <a:pPr>
              <a:defRPr/>
            </a:pPr>
            <a:fld id="{A71F248B-F79C-45A0-ACA4-B92F32A2258E}" type="slidenum">
              <a:rPr lang="en-US"/>
              <a:pPr>
                <a:defRPr/>
              </a:pPr>
              <a:t>‹#›</a:t>
            </a:fld>
            <a:endParaRPr lang="en-US" dirty="0"/>
          </a:p>
        </p:txBody>
      </p:sp>
    </p:spTree>
    <p:extLst>
      <p:ext uri="{BB962C8B-B14F-4D97-AF65-F5344CB8AC3E}">
        <p14:creationId xmlns:p14="http://schemas.microsoft.com/office/powerpoint/2010/main" val="244319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1F07F0CF-EF2E-4687-96BF-284D41F8508B}" type="datetime1">
              <a:rPr lang="en-US"/>
              <a:pPr>
                <a:defRPr/>
              </a:pPr>
              <a:t>4/5/2023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7" name="Slide Number Placeholder 6"/>
          <p:cNvSpPr>
            <a:spLocks noGrp="1"/>
          </p:cNvSpPr>
          <p:nvPr>
            <p:ph type="sldNum" sz="quarter" idx="12"/>
          </p:nvPr>
        </p:nvSpPr>
        <p:spPr/>
        <p:txBody>
          <a:bodyPr/>
          <a:lstStyle>
            <a:lvl1pPr>
              <a:defRPr/>
            </a:lvl1pPr>
            <a:extLst/>
          </a:lstStyle>
          <a:p>
            <a:pPr>
              <a:defRPr/>
            </a:pPr>
            <a:fld id="{2EDC40B4-2D09-497D-906E-C9331C34A03F}" type="slidenum">
              <a:rPr lang="en-US"/>
              <a:pPr>
                <a:defRPr/>
              </a:pPr>
              <a:t>‹#›</a:t>
            </a:fld>
            <a:endParaRPr lang="en-US" dirty="0"/>
          </a:p>
        </p:txBody>
      </p:sp>
    </p:spTree>
    <p:extLst>
      <p:ext uri="{BB962C8B-B14F-4D97-AF65-F5344CB8AC3E}">
        <p14:creationId xmlns:p14="http://schemas.microsoft.com/office/powerpoint/2010/main" val="163207366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schemeClr val="tx1"/>
              </a:solidFill>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87DCB757-797D-4BE7-9F62-B82D271327DC}" type="datetime1">
              <a:rPr lang="en-US"/>
              <a:pPr>
                <a:defRPr/>
              </a:pPr>
              <a:t>4/5/2023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0FE1D1E-576A-4CC4-82C8-130A54D75C2C}" type="slidenum">
              <a:rPr lang="en-US"/>
              <a:pPr>
                <a:defRPr/>
              </a:pPr>
              <a:t>‹#›</a:t>
            </a:fld>
            <a:endParaRPr lang="en-US" dirty="0"/>
          </a:p>
        </p:txBody>
      </p:sp>
    </p:spTree>
    <p:extLst>
      <p:ext uri="{BB962C8B-B14F-4D97-AF65-F5344CB8AC3E}">
        <p14:creationId xmlns:p14="http://schemas.microsoft.com/office/powerpoint/2010/main" val="34218428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E400E7C-4749-47AE-919B-DDBED924827E}" type="datetime1">
              <a:rPr lang="en-US"/>
              <a:pPr>
                <a:defRPr/>
              </a:pPr>
              <a:t>4/5/2023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EC618915-7935-455A-8A82-74B0FD97F201}" type="slidenum">
              <a:rPr lang="en-US"/>
              <a:pPr>
                <a:defRPr/>
              </a:pPr>
              <a:t>‹#›</a:t>
            </a:fld>
            <a:endParaRPr lang="en-US" dirty="0"/>
          </a:p>
        </p:txBody>
      </p:sp>
    </p:spTree>
    <p:extLst>
      <p:ext uri="{BB962C8B-B14F-4D97-AF65-F5344CB8AC3E}">
        <p14:creationId xmlns:p14="http://schemas.microsoft.com/office/powerpoint/2010/main" val="192086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schemeClr val="tx1"/>
              </a:solidFill>
              <a:latin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7"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B5791B9C-DF76-45C3-8F4A-840CE08811AE}" type="datetime1">
              <a:rPr lang="en-US"/>
              <a:pPr>
                <a:defRPr/>
              </a:pPr>
              <a:t>4/5/2023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tx1"/>
                </a:solidFill>
                <a:latin typeface="Arial" charset="0"/>
                <a:cs typeface="Arial" charset="0"/>
              </a:defRPr>
            </a:lvl1pPr>
          </a:lstStyle>
          <a:p>
            <a:pPr>
              <a:defRPr/>
            </a:pPr>
            <a:r>
              <a:rPr lang="en-US"/>
              <a:t>Department of Labor Standards  www.mass.gov/dols/wshp</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3DDB59FA-653B-4DA0-A7C2-8FB3D9E47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9" r:id="rId1"/>
    <p:sldLayoutId id="2147484233" r:id="rId2"/>
    <p:sldLayoutId id="2147484234" r:id="rId3"/>
    <p:sldLayoutId id="2147484235" r:id="rId4"/>
    <p:sldLayoutId id="2147484236" r:id="rId5"/>
    <p:sldLayoutId id="2147484210" r:id="rId6"/>
    <p:sldLayoutId id="2147484237" r:id="rId7"/>
    <p:sldLayoutId id="2147484238" r:id="rId8"/>
    <p:sldLayoutId id="2147484211" r:id="rId9"/>
    <p:sldLayoutId id="2147484212" r:id="rId10"/>
    <p:sldLayoutId id="2147484213" r:id="rId11"/>
    <p:sldLayoutId id="2147484214" r:id="rId12"/>
    <p:sldLayoutId id="2147484215" r:id="rId13"/>
    <p:sldLayoutId id="2147484216" r:id="rId14"/>
    <p:sldLayoutId id="2147484239" r:id="rId15"/>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Arial" charset="0"/>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7"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charset="0"/>
                <a:cs typeface="Arial" charset="0"/>
              </a:defRPr>
            </a:lvl1pPr>
            <a:extLst/>
          </a:lstStyle>
          <a:p>
            <a:pPr>
              <a:defRPr/>
            </a:pPr>
            <a:fld id="{F89FB9C4-104E-4C45-AB08-B3D2BE8AA962}" type="datetime1">
              <a:rPr lang="en-US"/>
              <a:pPr>
                <a:defRPr/>
              </a:pPr>
              <a:t>4/5/2023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prstClr val="black"/>
                </a:solidFill>
                <a:latin typeface="Arial" charset="0"/>
                <a:cs typeface="Arial" charset="0"/>
              </a:defRPr>
            </a:lvl1pPr>
          </a:lstStyle>
          <a:p>
            <a:pPr>
              <a:defRPr/>
            </a:pPr>
            <a:r>
              <a:rPr lang="en-US"/>
              <a:t>Department of Labor Standards  www.mass.gov/dols/wshp</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prstClr val="black"/>
                </a:solidFill>
                <a:latin typeface="Arial" charset="0"/>
                <a:cs typeface="Arial" charset="0"/>
              </a:defRPr>
            </a:lvl1pPr>
            <a:extLst/>
          </a:lstStyle>
          <a:p>
            <a:pPr>
              <a:defRPr/>
            </a:pPr>
            <a:fld id="{635CF6E5-156B-44E5-BECA-8F5460B3EA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7" r:id="rId1"/>
    <p:sldLayoutId id="2147484240" r:id="rId2"/>
    <p:sldLayoutId id="2147484241" r:id="rId3"/>
    <p:sldLayoutId id="2147484242" r:id="rId4"/>
    <p:sldLayoutId id="2147484243" r:id="rId5"/>
    <p:sldLayoutId id="2147484218" r:id="rId6"/>
    <p:sldLayoutId id="2147484244" r:id="rId7"/>
    <p:sldLayoutId id="2147484245" r:id="rId8"/>
    <p:sldLayoutId id="2147484219" r:id="rId9"/>
    <p:sldLayoutId id="2147484220" r:id="rId10"/>
    <p:sldLayoutId id="2147484221" r:id="rId11"/>
    <p:sldLayoutId id="2147484222" r:id="rId12"/>
    <p:sldLayoutId id="2147484223" r:id="rId13"/>
    <p:sldLayoutId id="2147484224" r:id="rId14"/>
    <p:sldLayoutId id="2147484246" r:id="rId15"/>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www.mass.gov/dols/wshp" TargetMode="External"/><Relationship Id="rId2" Type="http://schemas.openxmlformats.org/officeDocument/2006/relationships/hyperlink" Target="mailto:safepublicworkplacemailbox@mass.gov"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safepublicworkplacemailbox@mass.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jjkellerportal.com/plans_policies/details/VN111124-L10-155836944714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105400" y="4495800"/>
            <a:ext cx="3810000" cy="2057400"/>
          </a:xfrm>
        </p:spPr>
        <p:txBody>
          <a:bodyPr rtlCol="0">
            <a:normAutofit/>
          </a:bodyPr>
          <a:lstStyle/>
          <a:p>
            <a:pPr algn="l" eaLnBrk="1" fontAlgn="auto" hangingPunct="1">
              <a:lnSpc>
                <a:spcPct val="80000"/>
              </a:lnSpc>
              <a:spcAft>
                <a:spcPts val="0"/>
              </a:spcAft>
              <a:defRPr/>
            </a:pPr>
            <a:r>
              <a:rPr lang="en-US" sz="1600" b="1" dirty="0">
                <a:ln w="0"/>
                <a:solidFill>
                  <a:schemeClr val="tx1"/>
                </a:solidFill>
              </a:rPr>
              <a:t>Massachusetts OSHA State Plan</a:t>
            </a:r>
          </a:p>
          <a:p>
            <a:pPr algn="l" eaLnBrk="1" fontAlgn="auto" hangingPunct="1">
              <a:lnSpc>
                <a:spcPct val="80000"/>
              </a:lnSpc>
              <a:spcAft>
                <a:spcPts val="0"/>
              </a:spcAft>
              <a:defRPr/>
            </a:pPr>
            <a:endParaRPr lang="en-US" sz="1600" dirty="0">
              <a:ln w="0"/>
              <a:solidFill>
                <a:schemeClr val="tx1"/>
              </a:solidFill>
              <a:effectLst>
                <a:outerShdw blurRad="38100" dist="19050" dir="2700000" algn="tl" rotWithShape="0">
                  <a:schemeClr val="dk1">
                    <a:alpha val="40000"/>
                  </a:schemeClr>
                </a:outerShdw>
              </a:effectLst>
            </a:endParaRPr>
          </a:p>
          <a:p>
            <a:pPr algn="l" eaLnBrk="1" fontAlgn="auto" hangingPunct="1">
              <a:lnSpc>
                <a:spcPct val="80000"/>
              </a:lnSpc>
              <a:spcAft>
                <a:spcPts val="0"/>
              </a:spcAft>
              <a:defRPr/>
            </a:pPr>
            <a:r>
              <a:rPr lang="en-US" sz="1600" dirty="0">
                <a:ln w="0"/>
                <a:solidFill>
                  <a:schemeClr val="tx1"/>
                </a:solidFill>
              </a:rPr>
              <a:t>Department of Labor Standards</a:t>
            </a:r>
          </a:p>
          <a:p>
            <a:pPr algn="l" eaLnBrk="1" fontAlgn="auto" hangingPunct="1">
              <a:lnSpc>
                <a:spcPct val="80000"/>
              </a:lnSpc>
              <a:spcAft>
                <a:spcPts val="0"/>
              </a:spcAft>
              <a:defRPr/>
            </a:pPr>
            <a:endParaRPr lang="en-US" sz="1600" dirty="0">
              <a:ln w="0"/>
              <a:solidFill>
                <a:schemeClr val="tx1"/>
              </a:solidFill>
            </a:endParaRPr>
          </a:p>
          <a:p>
            <a:pPr algn="l" eaLnBrk="1" fontAlgn="auto" hangingPunct="1">
              <a:lnSpc>
                <a:spcPct val="80000"/>
              </a:lnSpc>
              <a:spcAft>
                <a:spcPts val="0"/>
              </a:spcAft>
              <a:defRPr/>
            </a:pPr>
            <a:r>
              <a:rPr lang="en-US" sz="1600" dirty="0">
                <a:ln w="0"/>
                <a:solidFill>
                  <a:schemeClr val="tx1"/>
                </a:solidFill>
              </a:rPr>
              <a:t>Workplace Safety &amp; Health Program for Public Employees</a:t>
            </a:r>
          </a:p>
        </p:txBody>
      </p:sp>
      <p:sp>
        <p:nvSpPr>
          <p:cNvPr id="25603" name="Text Box 5"/>
          <p:cNvSpPr txBox="1">
            <a:spLocks noChangeArrowheads="1"/>
          </p:cNvSpPr>
          <p:nvPr/>
        </p:nvSpPr>
        <p:spPr bwMode="auto">
          <a:xfrm>
            <a:off x="1447800" y="3544669"/>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50000"/>
              </a:spcBef>
            </a:pPr>
            <a:r>
              <a:rPr lang="en-US" altLang="en-US" sz="2400" dirty="0">
                <a:solidFill>
                  <a:schemeClr val="accent2"/>
                </a:solidFill>
                <a:latin typeface="Arial" charset="0"/>
              </a:rPr>
              <a:t> Required programs</a:t>
            </a:r>
          </a:p>
        </p:txBody>
      </p:sp>
      <p:pic>
        <p:nvPicPr>
          <p:cNvPr id="25604" name="Picture 7" descr="topgraphi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 y="2071688"/>
            <a:ext cx="7620000" cy="646331"/>
          </a:xfrm>
          <a:prstGeom prst="rect">
            <a:avLst/>
          </a:prstGeom>
        </p:spPr>
        <p:txBody>
          <a:bodyPr>
            <a:spAutoFit/>
          </a:bodyPr>
          <a:lstStyle/>
          <a:p>
            <a:pPr algn="ctr">
              <a:defRPr/>
            </a:pPr>
            <a:endParaRPr lang="en-US" dirty="0">
              <a:solidFill>
                <a:srgbClr val="0071C6"/>
              </a:solidFill>
              <a:effectLst>
                <a:outerShdw blurRad="38100" dist="38100" dir="2700000" algn="tl">
                  <a:srgbClr val="C0C0C0"/>
                </a:outerShdw>
              </a:effectLst>
            </a:endParaRPr>
          </a:p>
          <a:p>
            <a:pPr algn="ctr">
              <a:defRPr/>
            </a:pPr>
            <a:endParaRPr lang="en-US" dirty="0">
              <a:solidFill>
                <a:srgbClr val="0071C6"/>
              </a:solidFill>
              <a:effectLst>
                <a:outerShdw blurRad="38100" dist="38100" dir="2700000" algn="tl">
                  <a:srgbClr val="C0C0C0"/>
                </a:outerShdw>
              </a:effectLst>
            </a:endParaRPr>
          </a:p>
        </p:txBody>
      </p:sp>
      <p:sp>
        <p:nvSpPr>
          <p:cNvPr id="25606" name="TextBox 1"/>
          <p:cNvSpPr txBox="1">
            <a:spLocks noChangeArrowheads="1"/>
          </p:cNvSpPr>
          <p:nvPr/>
        </p:nvSpPr>
        <p:spPr bwMode="auto">
          <a:xfrm>
            <a:off x="669636" y="464820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r>
              <a:rPr lang="en-US" altLang="en-US" sz="2000" dirty="0">
                <a:solidFill>
                  <a:srgbClr val="0071C6"/>
                </a:solidFill>
                <a:latin typeface="Arial" charset="0"/>
              </a:rPr>
              <a:t>WSHP Webinar Series </a:t>
            </a:r>
          </a:p>
          <a:p>
            <a:r>
              <a:rPr lang="en-US" altLang="en-US" sz="2000" dirty="0">
                <a:solidFill>
                  <a:srgbClr val="0071C6"/>
                </a:solidFill>
                <a:latin typeface="Arial" charset="0"/>
              </a:rPr>
              <a:t>April 5, 2023</a:t>
            </a:r>
          </a:p>
        </p:txBody>
      </p:sp>
      <p:pic>
        <p:nvPicPr>
          <p:cNvPr id="1026" name="Picture 2" descr="NBM Highway Association">
            <a:extLst>
              <a:ext uri="{FF2B5EF4-FFF2-40B4-BE49-F238E27FC236}">
                <a16:creationId xmlns:a16="http://schemas.microsoft.com/office/drawing/2014/main" id="{66211DA3-D21C-41ED-AAE8-8E7F264E1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87" y="1592447"/>
            <a:ext cx="20288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8D711-22DC-4F97-AB51-ADCA42B3B414}"/>
              </a:ext>
            </a:extLst>
          </p:cNvPr>
          <p:cNvSpPr>
            <a:spLocks noGrp="1"/>
          </p:cNvSpPr>
          <p:nvPr>
            <p:ph idx="1"/>
          </p:nvPr>
        </p:nvSpPr>
        <p:spPr/>
        <p:txBody>
          <a:bodyPr/>
          <a:lstStyle/>
          <a:p>
            <a:r>
              <a:rPr lang="en-US" sz="2800" b="1" i="0" dirty="0">
                <a:solidFill>
                  <a:srgbClr val="212529"/>
                </a:solidFill>
                <a:effectLst/>
                <a:latin typeface="Calibri" panose="020F0502020204030204" pitchFamily="34" charset="0"/>
                <a:cs typeface="Calibri" panose="020F0502020204030204" pitchFamily="34" charset="0"/>
              </a:rPr>
              <a:t>The details of the hazard communication program, including an explanation of the labels received on shipped containers and the workplace labeling system used by their employer; and the SDS, including the order of information and how employees can obtain and use the appropriate hazard information</a:t>
            </a:r>
            <a:endParaRPr lang="en-US"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normAutofit fontScale="90000"/>
          </a:bodyPr>
          <a:lstStyle/>
          <a:p>
            <a:pPr algn="ctr"/>
            <a:br>
              <a:rPr lang="en-US" dirty="0"/>
            </a:br>
            <a:br>
              <a:rPr lang="en-US" dirty="0"/>
            </a:br>
            <a:r>
              <a:rPr lang="en-US" sz="3600" dirty="0"/>
              <a:t>HAZCOM – Hazardous Communications</a:t>
            </a:r>
            <a:br>
              <a:rPr lang="en-US" dirty="0"/>
            </a:br>
            <a:endParaRPr lang="en-US" dirty="0"/>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10</a:t>
            </a:fld>
            <a:endParaRPr lang="en-US" dirty="0"/>
          </a:p>
        </p:txBody>
      </p:sp>
    </p:spTree>
    <p:extLst>
      <p:ext uri="{BB962C8B-B14F-4D97-AF65-F5344CB8AC3E}">
        <p14:creationId xmlns:p14="http://schemas.microsoft.com/office/powerpoint/2010/main" val="18580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8D711-22DC-4F97-AB51-ADCA42B3B414}"/>
              </a:ext>
            </a:extLst>
          </p:cNvPr>
          <p:cNvSpPr>
            <a:spLocks noGrp="1"/>
          </p:cNvSpPr>
          <p:nvPr>
            <p:ph idx="1"/>
          </p:nvPr>
        </p:nvSpPr>
        <p:spPr/>
        <p:txBody>
          <a:bodyPr/>
          <a:lstStyle/>
          <a:p>
            <a:pPr marL="109537" indent="0">
              <a:buNone/>
            </a:pPr>
            <a:r>
              <a:rPr lang="en-US" dirty="0"/>
              <a:t>Identify the equipment/ machinery that require LOTO</a:t>
            </a:r>
          </a:p>
          <a:p>
            <a:pPr marL="109537" indent="0">
              <a:buNone/>
            </a:pPr>
            <a:r>
              <a:rPr lang="en-US" dirty="0"/>
              <a:t>Identify your Authorized employees</a:t>
            </a:r>
          </a:p>
          <a:p>
            <a:pPr marL="109537" indent="0">
              <a:buNone/>
            </a:pPr>
            <a:r>
              <a:rPr lang="en-US" dirty="0"/>
              <a:t>Identify your Affected employees</a:t>
            </a:r>
          </a:p>
          <a:p>
            <a:pPr marL="109537" indent="0">
              <a:buNone/>
            </a:pPr>
            <a:r>
              <a:rPr lang="en-US" dirty="0"/>
              <a:t>Create LOTO SOP for each piece of equipment identifying the operating controls and the energy sources</a:t>
            </a:r>
          </a:p>
          <a:p>
            <a:pPr marL="109537" indent="0">
              <a:buNone/>
            </a:pPr>
            <a:r>
              <a:rPr lang="en-US" dirty="0"/>
              <a:t>Train all Authorized and Affected employees</a:t>
            </a:r>
          </a:p>
          <a:p>
            <a:pPr marL="109537" indent="0">
              <a:buNone/>
            </a:pPr>
            <a:endParaRPr lang="en-US" dirty="0"/>
          </a:p>
          <a:p>
            <a:pPr marL="109537" indent="0">
              <a:buNone/>
            </a:pPr>
            <a:endParaRPr lang="en-US" dirty="0"/>
          </a:p>
          <a:p>
            <a:pPr marL="109537" indent="0">
              <a:buNone/>
            </a:pPr>
            <a:endParaRPr lang="en-US"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normAutofit fontScale="90000"/>
          </a:bodyPr>
          <a:lstStyle/>
          <a:p>
            <a:pPr algn="ctr"/>
            <a:br>
              <a:rPr lang="en-US" dirty="0"/>
            </a:br>
            <a:br>
              <a:rPr lang="en-US" dirty="0"/>
            </a:br>
            <a:r>
              <a:rPr lang="en-US" dirty="0"/>
              <a:t>LOTO – Lock out Tag out</a:t>
            </a:r>
            <a:br>
              <a:rPr lang="en-US" dirty="0"/>
            </a:br>
            <a:br>
              <a:rPr lang="en-US" dirty="0"/>
            </a:br>
            <a:endParaRPr lang="en-US" dirty="0"/>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11</a:t>
            </a:fld>
            <a:endParaRPr lang="en-US" dirty="0"/>
          </a:p>
        </p:txBody>
      </p:sp>
    </p:spTree>
    <p:extLst>
      <p:ext uri="{BB962C8B-B14F-4D97-AF65-F5344CB8AC3E}">
        <p14:creationId xmlns:p14="http://schemas.microsoft.com/office/powerpoint/2010/main" val="395976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8D711-22DC-4F97-AB51-ADCA42B3B414}"/>
              </a:ext>
            </a:extLst>
          </p:cNvPr>
          <p:cNvSpPr>
            <a:spLocks noGrp="1"/>
          </p:cNvSpPr>
          <p:nvPr>
            <p:ph idx="1"/>
          </p:nvPr>
        </p:nvSpPr>
        <p:spPr/>
        <p:txBody>
          <a:bodyPr/>
          <a:lstStyle/>
          <a:p>
            <a:pPr marL="109537" indent="0">
              <a:buNone/>
            </a:pPr>
            <a:endParaRPr lang="en-US" dirty="0"/>
          </a:p>
          <a:p>
            <a:pPr marL="109537" indent="0">
              <a:buNone/>
            </a:pPr>
            <a:endParaRPr lang="en-US" dirty="0"/>
          </a:p>
          <a:p>
            <a:pPr marL="109537" indent="0">
              <a:buNone/>
            </a:pPr>
            <a:endParaRPr lang="en-US"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normAutofit fontScale="90000"/>
          </a:bodyPr>
          <a:lstStyle/>
          <a:p>
            <a:pPr algn="ctr"/>
            <a:br>
              <a:rPr lang="en-US" dirty="0"/>
            </a:br>
            <a:br>
              <a:rPr lang="en-US" dirty="0"/>
            </a:br>
            <a:r>
              <a:rPr lang="en-US" dirty="0"/>
              <a:t>Trench Safety</a:t>
            </a:r>
            <a:br>
              <a:rPr lang="en-US" dirty="0"/>
            </a:br>
            <a:br>
              <a:rPr lang="en-US" dirty="0"/>
            </a:br>
            <a:endParaRPr lang="en-US" dirty="0"/>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12</a:t>
            </a:fld>
            <a:endParaRPr lang="en-US" dirty="0"/>
          </a:p>
        </p:txBody>
      </p:sp>
      <p:pic>
        <p:nvPicPr>
          <p:cNvPr id="7" name="Picture 6" descr="A picture containing outdoor, ground, dirt&#10;&#10;Description automatically generated">
            <a:extLst>
              <a:ext uri="{FF2B5EF4-FFF2-40B4-BE49-F238E27FC236}">
                <a16:creationId xmlns:a16="http://schemas.microsoft.com/office/drawing/2014/main" id="{308BBAB4-3357-423A-964F-65FDA7030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28271"/>
            <a:ext cx="3232446" cy="4235994"/>
          </a:xfrm>
          <a:prstGeom prst="rect">
            <a:avLst/>
          </a:prstGeom>
        </p:spPr>
      </p:pic>
      <p:pic>
        <p:nvPicPr>
          <p:cNvPr id="8" name="Picture 7" descr="A picture containing tree, outdoor, ground&#10;&#10;Description automatically generated">
            <a:extLst>
              <a:ext uri="{FF2B5EF4-FFF2-40B4-BE49-F238E27FC236}">
                <a16:creationId xmlns:a16="http://schemas.microsoft.com/office/drawing/2014/main" id="{12525A25-B7AD-4440-8838-AD0A5078A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949" y="1382196"/>
            <a:ext cx="3505348" cy="4282069"/>
          </a:xfrm>
          <a:prstGeom prst="rect">
            <a:avLst/>
          </a:prstGeom>
        </p:spPr>
      </p:pic>
    </p:spTree>
    <p:extLst>
      <p:ext uri="{BB962C8B-B14F-4D97-AF65-F5344CB8AC3E}">
        <p14:creationId xmlns:p14="http://schemas.microsoft.com/office/powerpoint/2010/main" val="9067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B8E651-304D-4886-82B5-22ED02C336EF}"/>
              </a:ext>
            </a:extLst>
          </p:cNvPr>
          <p:cNvSpPr>
            <a:spLocks noGrp="1"/>
          </p:cNvSpPr>
          <p:nvPr>
            <p:ph type="title"/>
          </p:nvPr>
        </p:nvSpPr>
        <p:spPr/>
        <p:txBody>
          <a:bodyPr/>
          <a:lstStyle/>
          <a:p>
            <a:pPr algn="ctr"/>
            <a:r>
              <a:rPr lang="en-US" dirty="0"/>
              <a:t>Work Zone Safety</a:t>
            </a:r>
          </a:p>
        </p:txBody>
      </p:sp>
      <p:sp>
        <p:nvSpPr>
          <p:cNvPr id="4" name="Slide Number Placeholder 3">
            <a:extLst>
              <a:ext uri="{FF2B5EF4-FFF2-40B4-BE49-F238E27FC236}">
                <a16:creationId xmlns:a16="http://schemas.microsoft.com/office/drawing/2014/main" id="{E7AD9FA8-53AD-4500-B266-437A4F2DE7A0}"/>
              </a:ext>
            </a:extLst>
          </p:cNvPr>
          <p:cNvSpPr>
            <a:spLocks noGrp="1"/>
          </p:cNvSpPr>
          <p:nvPr>
            <p:ph type="sldNum" sz="quarter" idx="12"/>
          </p:nvPr>
        </p:nvSpPr>
        <p:spPr/>
        <p:txBody>
          <a:bodyPr/>
          <a:lstStyle/>
          <a:p>
            <a:pPr>
              <a:defRPr/>
            </a:pPr>
            <a:fld id="{C9B96FCF-4D71-4442-9E8D-B5727E3D2ADF}" type="slidenum">
              <a:rPr lang="en-US" smtClean="0"/>
              <a:pPr>
                <a:defRPr/>
              </a:pPr>
              <a:t>13</a:t>
            </a:fld>
            <a:endParaRPr lang="en-US" dirty="0"/>
          </a:p>
        </p:txBody>
      </p:sp>
      <p:pic>
        <p:nvPicPr>
          <p:cNvPr id="1026" name="Picture 2" descr="Men Working Ahead Sign | Caution Sign | Ships Fast, SKU: K-0057">
            <a:extLst>
              <a:ext uri="{FF2B5EF4-FFF2-40B4-BE49-F238E27FC236}">
                <a16:creationId xmlns:a16="http://schemas.microsoft.com/office/drawing/2014/main" id="{1AD3B810-DF53-4DC6-A479-9A8419E72D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581400" cy="3916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44D58DD-F491-4E58-879D-3E19C893535A}"/>
              </a:ext>
            </a:extLst>
          </p:cNvPr>
          <p:cNvPicPr>
            <a:picLocks noChangeAspect="1"/>
          </p:cNvPicPr>
          <p:nvPr/>
        </p:nvPicPr>
        <p:blipFill>
          <a:blip r:embed="rId4"/>
          <a:stretch>
            <a:fillRect/>
          </a:stretch>
        </p:blipFill>
        <p:spPr>
          <a:xfrm>
            <a:off x="5029200" y="1417638"/>
            <a:ext cx="2590800" cy="4221162"/>
          </a:xfrm>
          <a:prstGeom prst="rect">
            <a:avLst/>
          </a:prstGeom>
        </p:spPr>
      </p:pic>
    </p:spTree>
    <p:extLst>
      <p:ext uri="{BB962C8B-B14F-4D97-AF65-F5344CB8AC3E}">
        <p14:creationId xmlns:p14="http://schemas.microsoft.com/office/powerpoint/2010/main" val="5330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55790A-3775-4725-89C5-6438F4E02FC7}"/>
              </a:ext>
            </a:extLst>
          </p:cNvPr>
          <p:cNvSpPr>
            <a:spLocks noGrp="1"/>
          </p:cNvSpPr>
          <p:nvPr>
            <p:ph idx="1"/>
          </p:nvPr>
        </p:nvSpPr>
        <p:spPr/>
        <p:txBody>
          <a:bodyPr/>
          <a:lstStyle/>
          <a:p>
            <a:endParaRPr lang="en-US" dirty="0"/>
          </a:p>
          <a:p>
            <a:r>
              <a:rPr lang="en-US" dirty="0"/>
              <a:t>Confine Space</a:t>
            </a:r>
          </a:p>
          <a:p>
            <a:r>
              <a:rPr lang="en-US" dirty="0"/>
              <a:t>Respiratory Program</a:t>
            </a:r>
          </a:p>
          <a:p>
            <a:r>
              <a:rPr lang="en-US" dirty="0"/>
              <a:t>Fire prevention</a:t>
            </a:r>
          </a:p>
          <a:p>
            <a:r>
              <a:rPr lang="en-US" dirty="0"/>
              <a:t>Fire Extinguishers</a:t>
            </a:r>
          </a:p>
          <a:p>
            <a:r>
              <a:rPr lang="en-US" dirty="0"/>
              <a:t>Ariel Lifts</a:t>
            </a:r>
          </a:p>
          <a:p>
            <a:endParaRPr lang="en-US" dirty="0"/>
          </a:p>
        </p:txBody>
      </p:sp>
      <p:sp>
        <p:nvSpPr>
          <p:cNvPr id="3" name="Title 2">
            <a:extLst>
              <a:ext uri="{FF2B5EF4-FFF2-40B4-BE49-F238E27FC236}">
                <a16:creationId xmlns:a16="http://schemas.microsoft.com/office/drawing/2014/main" id="{44C38C48-25DF-4201-AE4F-5D525FEB4454}"/>
              </a:ext>
            </a:extLst>
          </p:cNvPr>
          <p:cNvSpPr>
            <a:spLocks noGrp="1"/>
          </p:cNvSpPr>
          <p:nvPr>
            <p:ph type="title"/>
          </p:nvPr>
        </p:nvSpPr>
        <p:spPr/>
        <p:txBody>
          <a:bodyPr/>
          <a:lstStyle/>
          <a:p>
            <a:pPr algn="ctr"/>
            <a:r>
              <a:rPr lang="en-US" dirty="0"/>
              <a:t>Other Programs to Consider</a:t>
            </a:r>
          </a:p>
        </p:txBody>
      </p:sp>
      <p:sp>
        <p:nvSpPr>
          <p:cNvPr id="2" name="Slide Number Placeholder 1">
            <a:extLst>
              <a:ext uri="{FF2B5EF4-FFF2-40B4-BE49-F238E27FC236}">
                <a16:creationId xmlns:a16="http://schemas.microsoft.com/office/drawing/2014/main" id="{0DA17F26-24F2-4716-895E-CA07D018EBDB}"/>
              </a:ext>
            </a:extLst>
          </p:cNvPr>
          <p:cNvSpPr>
            <a:spLocks noGrp="1"/>
          </p:cNvSpPr>
          <p:nvPr>
            <p:ph type="sldNum" sz="quarter" idx="12"/>
          </p:nvPr>
        </p:nvSpPr>
        <p:spPr/>
        <p:txBody>
          <a:bodyPr/>
          <a:lstStyle/>
          <a:p>
            <a:pPr>
              <a:defRPr/>
            </a:pPr>
            <a:fld id="{A71F248B-F79C-45A0-ACA4-B92F32A2258E}" type="slidenum">
              <a:rPr lang="en-US" smtClean="0"/>
              <a:pPr>
                <a:defRPr/>
              </a:pPr>
              <a:t>14</a:t>
            </a:fld>
            <a:endParaRPr lang="en-US" dirty="0"/>
          </a:p>
        </p:txBody>
      </p:sp>
    </p:spTree>
    <p:extLst>
      <p:ext uri="{BB962C8B-B14F-4D97-AF65-F5344CB8AC3E}">
        <p14:creationId xmlns:p14="http://schemas.microsoft.com/office/powerpoint/2010/main" val="11117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11211-85EE-196F-60BD-1E6525B8221F}"/>
              </a:ext>
            </a:extLst>
          </p:cNvPr>
          <p:cNvSpPr>
            <a:spLocks noGrp="1"/>
          </p:cNvSpPr>
          <p:nvPr>
            <p:ph idx="1"/>
          </p:nvPr>
        </p:nvSpPr>
        <p:spPr/>
        <p:txBody>
          <a:bodyPr/>
          <a:lstStyle/>
          <a:p>
            <a:pPr marL="109537" indent="0">
              <a:buNone/>
            </a:pPr>
            <a:r>
              <a:rPr lang="en-US" sz="2800" b="1" dirty="0">
                <a:solidFill>
                  <a:srgbClr val="0071C6"/>
                </a:solidFill>
              </a:rPr>
              <a:t>Free Consultation </a:t>
            </a:r>
            <a:r>
              <a:rPr lang="en-US" sz="2800" dirty="0">
                <a:solidFill>
                  <a:srgbClr val="0071C6"/>
                </a:solidFill>
              </a:rPr>
              <a:t>is available from staff who are separate from the enforcement team.</a:t>
            </a:r>
            <a:r>
              <a:rPr lang="en-US" sz="2800" dirty="0"/>
              <a:t> </a:t>
            </a:r>
          </a:p>
          <a:p>
            <a:pPr marL="109537" indent="0">
              <a:buNone/>
            </a:pPr>
            <a:endParaRPr lang="en-US" sz="2800" dirty="0"/>
          </a:p>
          <a:p>
            <a:endParaRPr lang="en-US" dirty="0"/>
          </a:p>
        </p:txBody>
      </p:sp>
      <p:sp>
        <p:nvSpPr>
          <p:cNvPr id="5" name="Title 4">
            <a:extLst>
              <a:ext uri="{FF2B5EF4-FFF2-40B4-BE49-F238E27FC236}">
                <a16:creationId xmlns:a16="http://schemas.microsoft.com/office/drawing/2014/main" id="{BBF4916A-C825-E512-0E46-B056E7F1CC44}"/>
              </a:ext>
            </a:extLst>
          </p:cNvPr>
          <p:cNvSpPr>
            <a:spLocks noGrp="1"/>
          </p:cNvSpPr>
          <p:nvPr>
            <p:ph type="title"/>
          </p:nvPr>
        </p:nvSpPr>
        <p:spPr/>
        <p:txBody>
          <a:bodyPr/>
          <a:lstStyle/>
          <a:p>
            <a:r>
              <a:rPr lang="en-US" dirty="0"/>
              <a:t>OSHA Consultation </a:t>
            </a:r>
          </a:p>
        </p:txBody>
      </p:sp>
      <p:sp>
        <p:nvSpPr>
          <p:cNvPr id="4" name="Slide Number Placeholder 3">
            <a:extLst>
              <a:ext uri="{FF2B5EF4-FFF2-40B4-BE49-F238E27FC236}">
                <a16:creationId xmlns:a16="http://schemas.microsoft.com/office/drawing/2014/main" id="{3774F738-7D5E-F3AD-915C-92D78A9A1008}"/>
              </a:ext>
            </a:extLst>
          </p:cNvPr>
          <p:cNvSpPr>
            <a:spLocks noGrp="1"/>
          </p:cNvSpPr>
          <p:nvPr>
            <p:ph type="sldNum" sz="quarter" idx="12"/>
          </p:nvPr>
        </p:nvSpPr>
        <p:spPr/>
        <p:txBody>
          <a:bodyPr/>
          <a:lstStyle/>
          <a:p>
            <a:pPr>
              <a:defRPr/>
            </a:pPr>
            <a:fld id="{8A7CC577-EEC4-4417-A7FB-DC9F448500A8}" type="slidenum">
              <a:rPr lang="en-US" smtClean="0"/>
              <a:pPr>
                <a:defRPr/>
              </a:pPr>
              <a:t>15</a:t>
            </a:fld>
            <a:endParaRPr lang="en-US" dirty="0"/>
          </a:p>
        </p:txBody>
      </p:sp>
      <p:pic>
        <p:nvPicPr>
          <p:cNvPr id="3" name="Graphic 2" descr="Checklist outline">
            <a:extLst>
              <a:ext uri="{FF2B5EF4-FFF2-40B4-BE49-F238E27FC236}">
                <a16:creationId xmlns:a16="http://schemas.microsoft.com/office/drawing/2014/main" id="{CF59DAA9-2649-1244-91E5-86E601062C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914400" cy="914400"/>
          </a:xfrm>
          <a:prstGeom prst="rect">
            <a:avLst/>
          </a:prstGeom>
        </p:spPr>
      </p:pic>
      <p:sp>
        <p:nvSpPr>
          <p:cNvPr id="7" name="TextBox 6">
            <a:extLst>
              <a:ext uri="{FF2B5EF4-FFF2-40B4-BE49-F238E27FC236}">
                <a16:creationId xmlns:a16="http://schemas.microsoft.com/office/drawing/2014/main" id="{ED077968-544E-0D8D-49EC-702794B6C3DA}"/>
              </a:ext>
            </a:extLst>
          </p:cNvPr>
          <p:cNvSpPr txBox="1"/>
          <p:nvPr/>
        </p:nvSpPr>
        <p:spPr>
          <a:xfrm>
            <a:off x="762000" y="4191000"/>
            <a:ext cx="2514600" cy="1200329"/>
          </a:xfrm>
          <a:prstGeom prst="rect">
            <a:avLst/>
          </a:prstGeom>
          <a:noFill/>
        </p:spPr>
        <p:txBody>
          <a:bodyPr wrap="square" rtlCol="0">
            <a:spAutoFit/>
          </a:bodyPr>
          <a:lstStyle/>
          <a:p>
            <a:r>
              <a:rPr lang="en-US" dirty="0">
                <a:solidFill>
                  <a:schemeClr val="tx1"/>
                </a:solidFill>
              </a:rPr>
              <a:t>Employer is required to provide proof of correction before due date.</a:t>
            </a:r>
          </a:p>
        </p:txBody>
      </p:sp>
      <p:sp>
        <p:nvSpPr>
          <p:cNvPr id="10" name="TextBox 9">
            <a:extLst>
              <a:ext uri="{FF2B5EF4-FFF2-40B4-BE49-F238E27FC236}">
                <a16:creationId xmlns:a16="http://schemas.microsoft.com/office/drawing/2014/main" id="{03EDD235-5D5D-C71F-1AF9-75593260E848}"/>
              </a:ext>
            </a:extLst>
          </p:cNvPr>
          <p:cNvSpPr txBox="1"/>
          <p:nvPr/>
        </p:nvSpPr>
        <p:spPr>
          <a:xfrm>
            <a:off x="3886200" y="4202545"/>
            <a:ext cx="1676400" cy="1477328"/>
          </a:xfrm>
          <a:prstGeom prst="rect">
            <a:avLst/>
          </a:prstGeom>
          <a:noFill/>
        </p:spPr>
        <p:txBody>
          <a:bodyPr wrap="square" rtlCol="0">
            <a:spAutoFit/>
          </a:bodyPr>
          <a:lstStyle/>
          <a:p>
            <a:r>
              <a:rPr lang="en-US" dirty="0">
                <a:solidFill>
                  <a:schemeClr val="tx1"/>
                </a:solidFill>
              </a:rPr>
              <a:t>Findings are NOT used as first strike to issue penalties.</a:t>
            </a:r>
          </a:p>
        </p:txBody>
      </p:sp>
      <p:pic>
        <p:nvPicPr>
          <p:cNvPr id="12" name="Graphic 11" descr="Lock outline">
            <a:extLst>
              <a:ext uri="{FF2B5EF4-FFF2-40B4-BE49-F238E27FC236}">
                <a16:creationId xmlns:a16="http://schemas.microsoft.com/office/drawing/2014/main" id="{0B2DF198-CFC7-2EE9-0636-689B60943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5600" y="2971800"/>
            <a:ext cx="914400" cy="914400"/>
          </a:xfrm>
          <a:prstGeom prst="rect">
            <a:avLst/>
          </a:prstGeom>
        </p:spPr>
      </p:pic>
      <p:pic>
        <p:nvPicPr>
          <p:cNvPr id="16" name="Graphic 15" descr="Baseball outline">
            <a:extLst>
              <a:ext uri="{FF2B5EF4-FFF2-40B4-BE49-F238E27FC236}">
                <a16:creationId xmlns:a16="http://schemas.microsoft.com/office/drawing/2014/main" id="{D67CDECF-A555-AD2C-C6DF-072160A6E1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4800" y="2971800"/>
            <a:ext cx="914400" cy="914400"/>
          </a:xfrm>
          <a:prstGeom prst="rect">
            <a:avLst/>
          </a:prstGeom>
        </p:spPr>
      </p:pic>
      <p:sp>
        <p:nvSpPr>
          <p:cNvPr id="17" name="TextBox 16">
            <a:extLst>
              <a:ext uri="{FF2B5EF4-FFF2-40B4-BE49-F238E27FC236}">
                <a16:creationId xmlns:a16="http://schemas.microsoft.com/office/drawing/2014/main" id="{F54EA63B-2092-03C3-EE42-F909F64E052C}"/>
              </a:ext>
            </a:extLst>
          </p:cNvPr>
          <p:cNvSpPr txBox="1"/>
          <p:nvPr/>
        </p:nvSpPr>
        <p:spPr>
          <a:xfrm>
            <a:off x="6324600" y="4137891"/>
            <a:ext cx="2362200" cy="2585323"/>
          </a:xfrm>
          <a:prstGeom prst="rect">
            <a:avLst/>
          </a:prstGeom>
          <a:noFill/>
        </p:spPr>
        <p:txBody>
          <a:bodyPr wrap="square" rtlCol="0">
            <a:spAutoFit/>
          </a:bodyPr>
          <a:lstStyle/>
          <a:p>
            <a:r>
              <a:rPr lang="en-US" dirty="0">
                <a:solidFill>
                  <a:schemeClr val="tx1"/>
                </a:solidFill>
              </a:rPr>
              <a:t>Consultation reports are kept confidential. A firewall does not allow Enforcement staff to see where Consultation has been or see reports.</a:t>
            </a:r>
          </a:p>
        </p:txBody>
      </p:sp>
    </p:spTree>
    <p:extLst>
      <p:ext uri="{BB962C8B-B14F-4D97-AF65-F5344CB8AC3E}">
        <p14:creationId xmlns:p14="http://schemas.microsoft.com/office/powerpoint/2010/main" val="208601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81138"/>
            <a:ext cx="7543800" cy="4525962"/>
          </a:xfrm>
        </p:spPr>
        <p:txBody>
          <a:bodyPr/>
          <a:lstStyle/>
          <a:p>
            <a:pPr marL="109537" indent="0">
              <a:buNone/>
              <a:defRPr/>
            </a:pPr>
            <a:endParaRPr lang="en-US" dirty="0"/>
          </a:p>
          <a:p>
            <a:pPr marL="109537" indent="0">
              <a:buNone/>
              <a:defRPr/>
            </a:pPr>
            <a:r>
              <a:rPr lang="en-US" b="1" dirty="0">
                <a:solidFill>
                  <a:srgbClr val="0071C6"/>
                </a:solidFill>
              </a:rPr>
              <a:t>Workplace Safety and Health Program</a:t>
            </a:r>
          </a:p>
          <a:p>
            <a:pPr>
              <a:defRPr/>
            </a:pPr>
            <a:endParaRPr lang="en-US" dirty="0"/>
          </a:p>
          <a:p>
            <a:pPr marL="109537" indent="0">
              <a:buNone/>
              <a:defRPr/>
            </a:pPr>
            <a:r>
              <a:rPr lang="en-US" dirty="0"/>
              <a:t>Phone:  508-616-0461 x1</a:t>
            </a:r>
          </a:p>
          <a:p>
            <a:pPr marL="109537" indent="0">
              <a:buFont typeface="Wingdings 3" pitchFamily="18" charset="2"/>
              <a:buNone/>
              <a:defRPr/>
            </a:pPr>
            <a:r>
              <a:rPr lang="en-US" dirty="0"/>
              <a:t>Email: </a:t>
            </a:r>
            <a:r>
              <a:rPr lang="en-US" sz="2000" dirty="0">
                <a:hlinkClick r:id="rId2"/>
              </a:rPr>
              <a:t>safepublicworkplacemailbox@mass.gov</a:t>
            </a:r>
            <a:r>
              <a:rPr lang="en-US" sz="2000" dirty="0"/>
              <a:t> </a:t>
            </a:r>
          </a:p>
          <a:p>
            <a:pPr marL="109537" indent="0">
              <a:buNone/>
              <a:defRPr/>
            </a:pPr>
            <a:r>
              <a:rPr lang="en-US" sz="2800" dirty="0"/>
              <a:t>Website:</a:t>
            </a:r>
            <a:r>
              <a:rPr lang="en-US" sz="2000" dirty="0"/>
              <a:t>  </a:t>
            </a:r>
            <a:r>
              <a:rPr lang="en-US" sz="2000" dirty="0">
                <a:hlinkClick r:id="rId3"/>
              </a:rPr>
              <a:t>www.mass.gov/dols/wshp</a:t>
            </a:r>
            <a:r>
              <a:rPr lang="en-US" sz="2000" dirty="0"/>
              <a:t> </a:t>
            </a:r>
          </a:p>
          <a:p>
            <a:pPr marL="109537" indent="0">
              <a:buNone/>
              <a:defRPr/>
            </a:pPr>
            <a:endParaRPr lang="en-US" sz="2000" dirty="0"/>
          </a:p>
          <a:p>
            <a:pPr marL="109537" indent="0">
              <a:buFont typeface="Wingdings 3" pitchFamily="18" charset="2"/>
              <a:buNone/>
              <a:defRPr/>
            </a:pPr>
            <a:endParaRPr lang="en-US" sz="2000" dirty="0"/>
          </a:p>
          <a:p>
            <a:pPr>
              <a:defRPr/>
            </a:pPr>
            <a:endParaRPr lang="en-US" dirty="0"/>
          </a:p>
        </p:txBody>
      </p:sp>
      <p:sp>
        <p:nvSpPr>
          <p:cNvPr id="6" name="Title 5"/>
          <p:cNvSpPr>
            <a:spLocks noGrp="1"/>
          </p:cNvSpPr>
          <p:nvPr>
            <p:ph type="title"/>
          </p:nvPr>
        </p:nvSpPr>
        <p:spPr/>
        <p:txBody>
          <a:bodyPr/>
          <a:lstStyle/>
          <a:p>
            <a:pPr>
              <a:defRPr/>
            </a:pPr>
            <a:r>
              <a:rPr lang="en-US" dirty="0"/>
              <a:t>Contact Us</a:t>
            </a:r>
          </a:p>
        </p:txBody>
      </p:sp>
      <p:sp>
        <p:nvSpPr>
          <p:cNvPr id="645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EBD609DA-7F2F-4372-B1CD-E49B631EAC5E}" type="slidenum">
              <a:rPr lang="en-US" altLang="en-US" sz="1000" smtClean="0">
                <a:latin typeface="Arial" charset="0"/>
              </a:rPr>
              <a:pPr/>
              <a:t>16</a:t>
            </a:fld>
            <a:endParaRPr lang="en-US" altLang="en-US" sz="100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FD649-90FD-41C0-BC19-D933A0D45CB0}"/>
              </a:ext>
            </a:extLst>
          </p:cNvPr>
          <p:cNvSpPr>
            <a:spLocks noGrp="1"/>
          </p:cNvSpPr>
          <p:nvPr>
            <p:ph type="sldNum" sz="quarter" idx="12"/>
          </p:nvPr>
        </p:nvSpPr>
        <p:spPr/>
        <p:txBody>
          <a:bodyPr/>
          <a:lstStyle/>
          <a:p>
            <a:pPr>
              <a:defRPr/>
            </a:pPr>
            <a:fld id="{A71F248B-F79C-45A0-ACA4-B92F32A2258E}" type="slidenum">
              <a:rPr lang="en-US" smtClean="0"/>
              <a:pPr>
                <a:defRPr/>
              </a:pPr>
              <a:t>17</a:t>
            </a:fld>
            <a:endParaRPr lang="en-US" dirty="0"/>
          </a:p>
        </p:txBody>
      </p:sp>
      <p:pic>
        <p:nvPicPr>
          <p:cNvPr id="3" name="Picture 2" descr="A close-up of a candy bar&#10;&#10;Description automatically generated with low confidence">
            <a:extLst>
              <a:ext uri="{FF2B5EF4-FFF2-40B4-BE49-F238E27FC236}">
                <a16:creationId xmlns:a16="http://schemas.microsoft.com/office/drawing/2014/main" id="{366DD2E6-E631-4070-AD90-33DF7AF32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4400"/>
            <a:ext cx="6180666" cy="4893733"/>
          </a:xfrm>
          <a:prstGeom prst="rect">
            <a:avLst/>
          </a:prstGeom>
        </p:spPr>
      </p:pic>
    </p:spTree>
    <p:extLst>
      <p:ext uri="{BB962C8B-B14F-4D97-AF65-F5344CB8AC3E}">
        <p14:creationId xmlns:p14="http://schemas.microsoft.com/office/powerpoint/2010/main" val="397788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95400" y="381000"/>
            <a:ext cx="6858000" cy="533400"/>
          </a:xfrm>
        </p:spPr>
        <p:txBody>
          <a:bodyPr>
            <a:normAutofit fontScale="90000"/>
          </a:bodyPr>
          <a:lstStyle/>
          <a:p>
            <a:pPr eaLnBrk="1" fontAlgn="auto" hangingPunct="1">
              <a:spcAft>
                <a:spcPts val="0"/>
              </a:spcAft>
              <a:defRPr/>
            </a:pPr>
            <a:r>
              <a:rPr lang="en-US" dirty="0"/>
              <a:t>Objectives</a:t>
            </a:r>
            <a:endParaRPr lang="en-US" sz="2000" i="1" dirty="0"/>
          </a:p>
        </p:txBody>
      </p:sp>
      <p:sp>
        <p:nvSpPr>
          <p:cNvPr id="4099" name="Content Placeholder 2"/>
          <p:cNvSpPr>
            <a:spLocks noGrp="1"/>
          </p:cNvSpPr>
          <p:nvPr>
            <p:ph idx="1"/>
          </p:nvPr>
        </p:nvSpPr>
        <p:spPr>
          <a:xfrm>
            <a:off x="838200" y="1447800"/>
            <a:ext cx="7010400" cy="4648200"/>
          </a:xfrm>
        </p:spPr>
        <p:txBody>
          <a:bodyPr rtlCol="0">
            <a:normAutofit/>
          </a:bodyPr>
          <a:lstStyle/>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r>
              <a:rPr lang="en-US" sz="2000" dirty="0"/>
              <a:t>Introduction</a:t>
            </a:r>
          </a:p>
          <a:p>
            <a:pPr marL="514350" indent="-514350" eaLnBrk="1" fontAlgn="auto" hangingPunct="1">
              <a:spcAft>
                <a:spcPts val="0"/>
              </a:spcAft>
              <a:buFont typeface="Arial" pitchFamily="34" charset="0"/>
              <a:buAutoNum type="arabicPeriod"/>
              <a:defRPr/>
            </a:pPr>
            <a:r>
              <a:rPr lang="en-US" sz="2000" dirty="0"/>
              <a:t>Review Required Programs for DPW Highways.</a:t>
            </a:r>
          </a:p>
          <a:p>
            <a:pPr marL="0" indent="0" eaLnBrk="1" fontAlgn="auto" hangingPunct="1">
              <a:spcAft>
                <a:spcPts val="0"/>
              </a:spcAft>
              <a:buNone/>
              <a:defRPr/>
            </a:pPr>
            <a:endParaRPr lang="en-US" sz="2000" dirty="0"/>
          </a:p>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endParaRPr lang="en-US" sz="2000" dirty="0"/>
          </a:p>
          <a:p>
            <a:pPr marL="0" indent="0" eaLnBrk="1" fontAlgn="auto" hangingPunct="1">
              <a:spcAft>
                <a:spcPts val="0"/>
              </a:spcAft>
              <a:buFont typeface="Arial" pitchFamily="34" charset="0"/>
              <a:buNone/>
              <a:defRPr/>
            </a:pPr>
            <a:endParaRPr lang="en-US" sz="2000" dirty="0"/>
          </a:p>
        </p:txBody>
      </p:sp>
      <p:sp>
        <p:nvSpPr>
          <p:cNvPr id="3" name="TextBox 2">
            <a:extLst>
              <a:ext uri="{FF2B5EF4-FFF2-40B4-BE49-F238E27FC236}">
                <a16:creationId xmlns:a16="http://schemas.microsoft.com/office/drawing/2014/main" id="{CE34CB70-9599-A346-D248-C212770C86F7}"/>
              </a:ext>
            </a:extLst>
          </p:cNvPr>
          <p:cNvSpPr txBox="1"/>
          <p:nvPr/>
        </p:nvSpPr>
        <p:spPr>
          <a:xfrm>
            <a:off x="4224895" y="4283174"/>
            <a:ext cx="3429000" cy="3293209"/>
          </a:xfrm>
          <a:prstGeom prst="rect">
            <a:avLst/>
          </a:prstGeom>
          <a:noFill/>
        </p:spPr>
        <p:txBody>
          <a:bodyPr wrap="square" rtlCol="0">
            <a:spAutoFit/>
          </a:bodyPr>
          <a:lstStyle/>
          <a:p>
            <a:r>
              <a:rPr lang="en-US" b="1" dirty="0"/>
              <a:t>Today’s Speaker</a:t>
            </a:r>
            <a:r>
              <a:rPr lang="en-US" dirty="0"/>
              <a:t>:</a:t>
            </a:r>
          </a:p>
          <a:p>
            <a:endParaRPr lang="en-US" dirty="0"/>
          </a:p>
          <a:p>
            <a:r>
              <a:rPr lang="en-US" dirty="0"/>
              <a:t>Bruce Fletcher.</a:t>
            </a:r>
          </a:p>
          <a:p>
            <a:r>
              <a:rPr lang="en-US" sz="1200" dirty="0"/>
              <a:t>Industrial Health and Safety Inspector</a:t>
            </a:r>
          </a:p>
          <a:p>
            <a:r>
              <a:rPr lang="en-US" sz="1200" dirty="0"/>
              <a:t>Bruce.fletcher@mass.gov</a:t>
            </a:r>
          </a:p>
          <a:p>
            <a:r>
              <a:rPr lang="en-US" dirty="0"/>
              <a:t>MA DLS – WSHP</a:t>
            </a:r>
          </a:p>
          <a:p>
            <a:endParaRPr lang="en-US" dirty="0"/>
          </a:p>
          <a:p>
            <a:r>
              <a:rPr lang="en-US" sz="1400" dirty="0"/>
              <a:t>Massachusetts State Plan</a:t>
            </a:r>
          </a:p>
          <a:p>
            <a:r>
              <a:rPr lang="en-US" sz="1400" dirty="0"/>
              <a:t>508-967-9943</a:t>
            </a:r>
          </a:p>
          <a:p>
            <a:r>
              <a:rPr lang="en-US" sz="1200" dirty="0">
                <a:hlinkClick r:id="rId2"/>
              </a:rPr>
              <a:t>safepublicworkplacemailbox@mass.gov</a:t>
            </a:r>
            <a:r>
              <a:rPr lang="en-US" sz="1200" dirty="0"/>
              <a:t> </a:t>
            </a:r>
          </a:p>
          <a:p>
            <a:pPr algn="r"/>
            <a:endParaRPr lang="en-US" dirty="0"/>
          </a:p>
          <a:p>
            <a:pPr algn="r"/>
            <a:endParaRPr lang="en-US" dirty="0"/>
          </a:p>
          <a:p>
            <a:pPr algn="r"/>
            <a:endParaRPr lang="en-US" dirty="0"/>
          </a:p>
        </p:txBody>
      </p:sp>
      <p:pic>
        <p:nvPicPr>
          <p:cNvPr id="1026" name="Picture 2">
            <a:extLst>
              <a:ext uri="{FF2B5EF4-FFF2-40B4-BE49-F238E27FC236}">
                <a16:creationId xmlns:a16="http://schemas.microsoft.com/office/drawing/2014/main" id="{91163617-F53B-427F-979B-C004D36B9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808" y="4209254"/>
            <a:ext cx="1365183" cy="226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7021E-EB67-4E44-841C-2233FEB6197D}"/>
              </a:ext>
            </a:extLst>
          </p:cNvPr>
          <p:cNvSpPr>
            <a:spLocks noGrp="1"/>
          </p:cNvSpPr>
          <p:nvPr>
            <p:ph type="sldNum" sz="quarter" idx="12"/>
          </p:nvPr>
        </p:nvSpPr>
        <p:spPr/>
        <p:txBody>
          <a:bodyPr/>
          <a:lstStyle/>
          <a:p>
            <a:pPr>
              <a:defRPr/>
            </a:pPr>
            <a:fld id="{A71F248B-F79C-45A0-ACA4-B92F32A2258E}" type="slidenum">
              <a:rPr lang="en-US" smtClean="0"/>
              <a:pPr>
                <a:defRPr/>
              </a:pPr>
              <a:t>3</a:t>
            </a:fld>
            <a:endParaRPr lang="en-US" dirty="0"/>
          </a:p>
        </p:txBody>
      </p:sp>
      <p:pic>
        <p:nvPicPr>
          <p:cNvPr id="4" name="Picture 3">
            <a:extLst>
              <a:ext uri="{FF2B5EF4-FFF2-40B4-BE49-F238E27FC236}">
                <a16:creationId xmlns:a16="http://schemas.microsoft.com/office/drawing/2014/main" id="{D39A3B9F-173A-408C-837D-C2556C6EF542}"/>
              </a:ext>
            </a:extLst>
          </p:cNvPr>
          <p:cNvPicPr>
            <a:picLocks noChangeAspect="1"/>
          </p:cNvPicPr>
          <p:nvPr/>
        </p:nvPicPr>
        <p:blipFill>
          <a:blip r:embed="rId2"/>
          <a:stretch>
            <a:fillRect/>
          </a:stretch>
        </p:blipFill>
        <p:spPr>
          <a:xfrm>
            <a:off x="1828801" y="111073"/>
            <a:ext cx="5715000" cy="6137328"/>
          </a:xfrm>
          <a:prstGeom prst="rect">
            <a:avLst/>
          </a:prstGeom>
        </p:spPr>
      </p:pic>
    </p:spTree>
    <p:extLst>
      <p:ext uri="{BB962C8B-B14F-4D97-AF65-F5344CB8AC3E}">
        <p14:creationId xmlns:p14="http://schemas.microsoft.com/office/powerpoint/2010/main" val="116844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355B4B-5B61-4AAF-ACC7-A1315895B02A}"/>
              </a:ext>
            </a:extLst>
          </p:cNvPr>
          <p:cNvSpPr>
            <a:spLocks noGrp="1"/>
          </p:cNvSpPr>
          <p:nvPr>
            <p:ph idx="1"/>
          </p:nvPr>
        </p:nvSpPr>
        <p:spPr/>
        <p:txBody>
          <a:bodyPr/>
          <a:lstStyle/>
          <a:p>
            <a:pPr algn="l">
              <a:buFont typeface="Arial" panose="020B0604020202020204" pitchFamily="34" charset="0"/>
              <a:buChar char="•"/>
            </a:pPr>
            <a:r>
              <a:rPr lang="en-US" sz="2400" b="1" i="0" dirty="0">
                <a:solidFill>
                  <a:srgbClr val="525252"/>
                </a:solidFill>
                <a:effectLst/>
                <a:latin typeface="Open Sans" panose="020B0606030504020204" pitchFamily="34" charset="0"/>
              </a:rPr>
              <a:t>Reporting protocols for any emergency;</a:t>
            </a:r>
          </a:p>
          <a:p>
            <a:pPr algn="l">
              <a:buFont typeface="Arial" panose="020B0604020202020204" pitchFamily="34" charset="0"/>
              <a:buChar char="•"/>
            </a:pPr>
            <a:r>
              <a:rPr lang="en-US" sz="2400" b="1" i="0" dirty="0">
                <a:solidFill>
                  <a:srgbClr val="525252"/>
                </a:solidFill>
                <a:effectLst/>
                <a:latin typeface="Open Sans" panose="020B0606030504020204" pitchFamily="34" charset="0"/>
              </a:rPr>
              <a:t>Names and/or titles of individuals who should be alerted;</a:t>
            </a:r>
          </a:p>
          <a:p>
            <a:pPr algn="l">
              <a:buFont typeface="Arial" panose="020B0604020202020204" pitchFamily="34" charset="0"/>
              <a:buChar char="•"/>
            </a:pPr>
            <a:r>
              <a:rPr lang="en-US" sz="2400" b="1" i="0" dirty="0">
                <a:solidFill>
                  <a:srgbClr val="525252"/>
                </a:solidFill>
                <a:effectLst/>
                <a:latin typeface="Open Sans" panose="020B0606030504020204" pitchFamily="34" charset="0"/>
              </a:rPr>
              <a:t>Assignments of escape routes and step-by-step procedures for evacuation;</a:t>
            </a:r>
          </a:p>
          <a:p>
            <a:pPr algn="l">
              <a:buFont typeface="Arial" panose="020B0604020202020204" pitchFamily="34" charset="0"/>
              <a:buChar char="•"/>
            </a:pPr>
            <a:r>
              <a:rPr lang="en-US" sz="2400" b="1" i="0" dirty="0">
                <a:solidFill>
                  <a:srgbClr val="525252"/>
                </a:solidFill>
                <a:effectLst/>
                <a:latin typeface="Open Sans" panose="020B0606030504020204" pitchFamily="34" charset="0"/>
              </a:rPr>
              <a:t>Medical and rescue procedures to be used by appointed employees;</a:t>
            </a:r>
          </a:p>
          <a:p>
            <a:pPr algn="l">
              <a:buFont typeface="Arial" panose="020B0604020202020204" pitchFamily="34" charset="0"/>
              <a:buChar char="•"/>
            </a:pPr>
            <a:r>
              <a:rPr lang="en-US" sz="2400" b="1" i="0" dirty="0">
                <a:solidFill>
                  <a:srgbClr val="525252"/>
                </a:solidFill>
                <a:effectLst/>
                <a:latin typeface="Open Sans" panose="020B0606030504020204" pitchFamily="34" charset="0"/>
              </a:rPr>
              <a:t>Confirmation that all personnel are present following an evacuation; and</a:t>
            </a:r>
          </a:p>
          <a:p>
            <a:pPr algn="l">
              <a:buFont typeface="Arial" panose="020B0604020202020204" pitchFamily="34" charset="0"/>
              <a:buChar char="•"/>
            </a:pPr>
            <a:r>
              <a:rPr lang="en-US" sz="2400" b="1" i="0" dirty="0">
                <a:solidFill>
                  <a:srgbClr val="525252"/>
                </a:solidFill>
                <a:effectLst/>
                <a:latin typeface="Open Sans" panose="020B0606030504020204" pitchFamily="34" charset="0"/>
              </a:rPr>
              <a:t>Steps to be taken by those on your staff who will stay behind to complete critical work prior to evacuation</a:t>
            </a:r>
          </a:p>
          <a:p>
            <a:endParaRPr lang="en-US" sz="2400"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lstStyle/>
          <a:p>
            <a:pPr algn="ctr"/>
            <a:r>
              <a:rPr lang="en-US" dirty="0"/>
              <a:t>EAP – Emergency Action Plan</a:t>
            </a:r>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4</a:t>
            </a:fld>
            <a:endParaRPr lang="en-US" dirty="0"/>
          </a:p>
        </p:txBody>
      </p:sp>
    </p:spTree>
    <p:extLst>
      <p:ext uri="{BB962C8B-B14F-4D97-AF65-F5344CB8AC3E}">
        <p14:creationId xmlns:p14="http://schemas.microsoft.com/office/powerpoint/2010/main" val="5050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18B0C359-A096-4087-A8B6-33437FDC237E}"/>
              </a:ext>
            </a:extLst>
          </p:cNvPr>
          <p:cNvPicPr>
            <a:picLocks noGrp="1" noChangeAspect="1"/>
          </p:cNvPicPr>
          <p:nvPr>
            <p:ph idx="1"/>
          </p:nvPr>
        </p:nvPicPr>
        <p:blipFill>
          <a:blip r:embed="rId2"/>
          <a:stretch>
            <a:fillRect/>
          </a:stretch>
        </p:blipFill>
        <p:spPr>
          <a:xfrm>
            <a:off x="1416719" y="1481138"/>
            <a:ext cx="6310561" cy="4525962"/>
          </a:xfrm>
        </p:spPr>
      </p:pic>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lstStyle/>
          <a:p>
            <a:pPr algn="ctr"/>
            <a:r>
              <a:rPr lang="en-US" dirty="0"/>
              <a:t>BBP- Blood Borne Pathogen</a:t>
            </a:r>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5</a:t>
            </a:fld>
            <a:endParaRPr lang="en-US" dirty="0"/>
          </a:p>
        </p:txBody>
      </p:sp>
    </p:spTree>
    <p:extLst>
      <p:ext uri="{BB962C8B-B14F-4D97-AF65-F5344CB8AC3E}">
        <p14:creationId xmlns:p14="http://schemas.microsoft.com/office/powerpoint/2010/main" val="74679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355B4B-5B61-4AAF-ACC7-A1315895B02A}"/>
              </a:ext>
            </a:extLst>
          </p:cNvPr>
          <p:cNvSpPr>
            <a:spLocks noGrp="1"/>
          </p:cNvSpPr>
          <p:nvPr>
            <p:ph idx="1"/>
          </p:nvPr>
        </p:nvSpPr>
        <p:spPr/>
        <p:txBody>
          <a:bodyPr/>
          <a:lstStyle/>
          <a:p>
            <a:r>
              <a:rPr lang="en-US" sz="1600" b="1" dirty="0"/>
              <a:t>Implement a written exposure control plan for the worksite with details on employee protection measures</a:t>
            </a:r>
          </a:p>
          <a:p>
            <a:r>
              <a:rPr lang="en-US" sz="1600" b="1" dirty="0"/>
              <a:t>Update the plan annually to reflect changes in tasks, procedures, and positions that affect occupational exposure </a:t>
            </a:r>
          </a:p>
          <a:p>
            <a:r>
              <a:rPr lang="en-US" sz="1600" b="1" dirty="0"/>
              <a:t>Identify and use engineering controls</a:t>
            </a:r>
          </a:p>
          <a:p>
            <a:r>
              <a:rPr lang="en-US" sz="1600" b="1" dirty="0"/>
              <a:t>Identify and ensure the use of work practice controls</a:t>
            </a:r>
          </a:p>
          <a:p>
            <a:r>
              <a:rPr lang="en-US" sz="1600" b="1" dirty="0"/>
              <a:t>Provide personal protective equipment (PPE), such as gloves, gowns, eye protection, and masks</a:t>
            </a:r>
          </a:p>
          <a:p>
            <a:r>
              <a:rPr lang="en-US" sz="1600" b="1" dirty="0"/>
              <a:t>Make available hepatitis B vaccinations to all workers with occupational exposure</a:t>
            </a:r>
          </a:p>
          <a:p>
            <a:r>
              <a:rPr lang="en-US" sz="1600" b="1" dirty="0"/>
              <a:t>Use labels and signs to communicate hazards</a:t>
            </a:r>
          </a:p>
          <a:p>
            <a:r>
              <a:rPr lang="en-US" sz="1600" b="1" dirty="0"/>
              <a:t>Provide information and training to workers</a:t>
            </a:r>
          </a:p>
          <a:p>
            <a:r>
              <a:rPr lang="en-US" sz="1600" b="1" dirty="0"/>
              <a:t>Maintain worker medical and training records</a:t>
            </a:r>
          </a:p>
          <a:p>
            <a:endParaRPr lang="en-US" sz="2400"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lstStyle/>
          <a:p>
            <a:pPr algn="ctr"/>
            <a:r>
              <a:rPr lang="en-US" dirty="0"/>
              <a:t>BBP- Blood Borne Pathogen</a:t>
            </a:r>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6</a:t>
            </a:fld>
            <a:endParaRPr lang="en-US" dirty="0"/>
          </a:p>
        </p:txBody>
      </p:sp>
    </p:spTree>
    <p:extLst>
      <p:ext uri="{BB962C8B-B14F-4D97-AF65-F5344CB8AC3E}">
        <p14:creationId xmlns:p14="http://schemas.microsoft.com/office/powerpoint/2010/main" val="6052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355B4B-5B61-4AAF-ACC7-A1315895B02A}"/>
              </a:ext>
            </a:extLst>
          </p:cNvPr>
          <p:cNvSpPr>
            <a:spLocks noGrp="1"/>
          </p:cNvSpPr>
          <p:nvPr>
            <p:ph idx="1"/>
          </p:nvPr>
        </p:nvSpPr>
        <p:spPr/>
        <p:txBody>
          <a:bodyPr/>
          <a:lstStyle/>
          <a:p>
            <a:pPr marL="109537" indent="0">
              <a:buNone/>
            </a:pPr>
            <a:r>
              <a:rPr lang="en-US" sz="2400" b="1" dirty="0"/>
              <a:t>Death - report to OSHA within 8 hours</a:t>
            </a:r>
          </a:p>
          <a:p>
            <a:pPr marL="109537" indent="0">
              <a:buNone/>
            </a:pPr>
            <a:r>
              <a:rPr lang="en-US" sz="2400" b="1" dirty="0"/>
              <a:t>Hospitalization - work-related, report to OSHA within 8 hours</a:t>
            </a:r>
          </a:p>
          <a:p>
            <a:pPr marL="109537" indent="0">
              <a:buNone/>
            </a:pPr>
            <a:r>
              <a:rPr lang="en-US" sz="2400" b="1" dirty="0"/>
              <a:t>Amputation - report to OSHA within 24 hours</a:t>
            </a:r>
          </a:p>
          <a:p>
            <a:pPr marL="109537" indent="0">
              <a:buNone/>
            </a:pPr>
            <a:r>
              <a:rPr lang="en-US" sz="2400" b="1" dirty="0"/>
              <a:t>Loss of an Eye - report to OSHA within 24 hours</a:t>
            </a:r>
          </a:p>
          <a:p>
            <a:pPr marL="109537" indent="0">
              <a:buNone/>
            </a:pPr>
            <a:r>
              <a:rPr lang="en-US" sz="2400" b="1" dirty="0"/>
              <a:t>Medical treatment beyond first aid</a:t>
            </a:r>
          </a:p>
          <a:p>
            <a:pPr marL="109537" indent="0">
              <a:buNone/>
            </a:pPr>
            <a:r>
              <a:rPr lang="en-US" sz="2400" b="1" dirty="0"/>
              <a:t>Loss of Consciousness</a:t>
            </a:r>
          </a:p>
          <a:p>
            <a:pPr marL="109537" indent="0">
              <a:buNone/>
            </a:pPr>
            <a:r>
              <a:rPr lang="en-US" sz="2400" b="1" dirty="0"/>
              <a:t>Days away from work</a:t>
            </a:r>
          </a:p>
          <a:p>
            <a:pPr marL="109537" indent="0">
              <a:buNone/>
            </a:pPr>
            <a:r>
              <a:rPr lang="en-US" sz="2400" b="1" dirty="0"/>
              <a:t>Restricted work or transfer to another job (due to injury or illness)</a:t>
            </a:r>
          </a:p>
          <a:p>
            <a:endParaRPr lang="en-US" sz="2400"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normAutofit fontScale="90000"/>
          </a:bodyPr>
          <a:lstStyle/>
          <a:p>
            <a:pPr algn="ctr"/>
            <a:r>
              <a:rPr lang="en-US" dirty="0"/>
              <a:t>Record Keeping – OSHA 300 Log</a:t>
            </a:r>
            <a:br>
              <a:rPr lang="en-US" dirty="0"/>
            </a:br>
            <a:endParaRPr lang="en-US" dirty="0"/>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7</a:t>
            </a:fld>
            <a:endParaRPr lang="en-US" dirty="0"/>
          </a:p>
        </p:txBody>
      </p:sp>
    </p:spTree>
    <p:extLst>
      <p:ext uri="{BB962C8B-B14F-4D97-AF65-F5344CB8AC3E}">
        <p14:creationId xmlns:p14="http://schemas.microsoft.com/office/powerpoint/2010/main" val="18377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355B4B-5B61-4AAF-ACC7-A1315895B02A}"/>
              </a:ext>
            </a:extLst>
          </p:cNvPr>
          <p:cNvSpPr>
            <a:spLocks noGrp="1"/>
          </p:cNvSpPr>
          <p:nvPr>
            <p:ph idx="1"/>
          </p:nvPr>
        </p:nvSpPr>
        <p:spPr/>
        <p:txBody>
          <a:bodyPr/>
          <a:lstStyle/>
          <a:p>
            <a:r>
              <a:rPr lang="en-US" sz="2000" b="1" dirty="0"/>
              <a:t>Assess the workplace to determine if hazards are present which necessitate the use of PPE</a:t>
            </a:r>
          </a:p>
          <a:p>
            <a:r>
              <a:rPr lang="en-US" sz="2000" b="1" dirty="0"/>
              <a:t>Prepare, sign, and date a "Certification of Hazard Assessment"</a:t>
            </a:r>
          </a:p>
          <a:p>
            <a:r>
              <a:rPr lang="en-US" sz="2000" b="1" dirty="0"/>
              <a:t>Select and issue the appropriate PPE at no cost to employees</a:t>
            </a:r>
          </a:p>
          <a:p>
            <a:r>
              <a:rPr lang="en-US" sz="2000" b="1" dirty="0"/>
              <a:t>Train employees about the following items:</a:t>
            </a:r>
          </a:p>
          <a:p>
            <a:pPr lvl="1"/>
            <a:r>
              <a:rPr lang="en-US" sz="2000" b="1" dirty="0"/>
              <a:t>when the PPE is necessary</a:t>
            </a:r>
          </a:p>
          <a:p>
            <a:pPr lvl="1"/>
            <a:r>
              <a:rPr lang="en-US" sz="2000" b="1" dirty="0"/>
              <a:t>what PPE is necessary</a:t>
            </a:r>
          </a:p>
          <a:p>
            <a:pPr lvl="1"/>
            <a:r>
              <a:rPr lang="en-US" sz="2000" b="1" dirty="0"/>
              <a:t>how to properly don, doff, adjust and wear the PPE</a:t>
            </a:r>
          </a:p>
          <a:p>
            <a:pPr lvl="1"/>
            <a:r>
              <a:rPr lang="en-US" sz="2000" b="1" dirty="0"/>
              <a:t>limitations of the PPE</a:t>
            </a:r>
          </a:p>
          <a:p>
            <a:pPr lvl="1"/>
            <a:r>
              <a:rPr lang="en-US" sz="2000" b="1" dirty="0"/>
              <a:t>proper care, maintenance, useful life and disposal of the PPE</a:t>
            </a:r>
          </a:p>
          <a:p>
            <a:endParaRPr lang="en-US" sz="2400"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normAutofit fontScale="90000"/>
          </a:bodyPr>
          <a:lstStyle/>
          <a:p>
            <a:pPr algn="ctr"/>
            <a:br>
              <a:rPr lang="en-US" dirty="0"/>
            </a:br>
            <a:br>
              <a:rPr lang="en-US" dirty="0"/>
            </a:br>
            <a:r>
              <a:rPr lang="en-US" dirty="0"/>
              <a:t>PPE Hazard Assessment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8</a:t>
            </a:fld>
            <a:endParaRPr lang="en-US" dirty="0"/>
          </a:p>
        </p:txBody>
      </p:sp>
    </p:spTree>
    <p:extLst>
      <p:ext uri="{BB962C8B-B14F-4D97-AF65-F5344CB8AC3E}">
        <p14:creationId xmlns:p14="http://schemas.microsoft.com/office/powerpoint/2010/main" val="318508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8D711-22DC-4F97-AB51-ADCA42B3B414}"/>
              </a:ext>
            </a:extLst>
          </p:cNvPr>
          <p:cNvSpPr>
            <a:spLocks noGrp="1"/>
          </p:cNvSpPr>
          <p:nvPr>
            <p:ph idx="1"/>
          </p:nvPr>
        </p:nvSpPr>
        <p:spPr/>
        <p:txBody>
          <a:bodyPr/>
          <a:lstStyle/>
          <a:p>
            <a:pPr algn="l"/>
            <a:r>
              <a:rPr lang="en-US" sz="2400" b="1" i="0" dirty="0">
                <a:solidFill>
                  <a:srgbClr val="212529"/>
                </a:solidFill>
                <a:effectLst/>
                <a:latin typeface="Calibri" panose="020F0502020204030204" pitchFamily="34" charset="0"/>
                <a:cs typeface="Calibri" panose="020F0502020204030204" pitchFamily="34" charset="0"/>
              </a:rPr>
              <a:t>Employees must be made aware of any operations in their work area where hazardous chemicals are present, and the location and availability of the </a:t>
            </a:r>
            <a:r>
              <a:rPr lang="en-US" sz="2400" b="1" i="0" u="none" strike="noStrike" dirty="0">
                <a:solidFill>
                  <a:srgbClr val="007BFF"/>
                </a:solidFill>
                <a:effectLst/>
                <a:latin typeface="Calibri" panose="020F0502020204030204" pitchFamily="34" charset="0"/>
                <a:cs typeface="Calibri" panose="020F0502020204030204" pitchFamily="34" charset="0"/>
                <a:hlinkClick r:id="rId3"/>
              </a:rPr>
              <a:t>written hazard communication program</a:t>
            </a:r>
            <a:r>
              <a:rPr lang="en-US" sz="2400" b="1" i="0" dirty="0">
                <a:solidFill>
                  <a:srgbClr val="212529"/>
                </a:solidFill>
                <a:effectLst/>
                <a:latin typeface="Calibri" panose="020F0502020204030204" pitchFamily="34" charset="0"/>
                <a:cs typeface="Calibri" panose="020F0502020204030204" pitchFamily="34" charset="0"/>
              </a:rPr>
              <a:t>, including the required list(s) of hazardous chemicals, and SDSs.</a:t>
            </a:r>
          </a:p>
          <a:p>
            <a:pPr algn="l"/>
            <a:r>
              <a:rPr lang="en-US" sz="2400" b="1" i="0" dirty="0">
                <a:solidFill>
                  <a:srgbClr val="212529"/>
                </a:solidFill>
                <a:effectLst/>
                <a:latin typeface="Calibri" panose="020F0502020204030204" pitchFamily="34" charset="0"/>
                <a:cs typeface="Calibri" panose="020F0502020204030204" pitchFamily="34" charset="0"/>
              </a:rPr>
              <a:t>Training must include at least:</a:t>
            </a:r>
          </a:p>
          <a:p>
            <a:r>
              <a:rPr lang="en-US" sz="2400" b="1" dirty="0">
                <a:latin typeface="Calibri" panose="020F0502020204030204" pitchFamily="34" charset="0"/>
                <a:cs typeface="Calibri" panose="020F0502020204030204" pitchFamily="34" charset="0"/>
              </a:rPr>
              <a:t>How employees can protect themselves from these hazards, including specific procedures in place to protect employees from exposure to hazardous chemicals, such as work practices, emergency procedures, and personal protective equipment (PPE) to be used; and</a:t>
            </a:r>
          </a:p>
          <a:p>
            <a:pPr algn="l"/>
            <a:endParaRPr lang="en-US" sz="2400" b="1" i="0" dirty="0">
              <a:solidFill>
                <a:srgbClr val="212529"/>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400" b="1" i="0" dirty="0">
                <a:solidFill>
                  <a:srgbClr val="212529"/>
                </a:solidFill>
                <a:effectLst/>
                <a:latin typeface="Calibri" panose="020F0502020204030204" pitchFamily="34" charset="0"/>
                <a:cs typeface="Calibri" panose="020F0502020204030204" pitchFamily="34" charset="0"/>
              </a:rPr>
              <a:t>.</a:t>
            </a:r>
          </a:p>
          <a:p>
            <a:endParaRPr lang="en-US" dirty="0"/>
          </a:p>
        </p:txBody>
      </p:sp>
      <p:sp>
        <p:nvSpPr>
          <p:cNvPr id="5" name="Title 4">
            <a:extLst>
              <a:ext uri="{FF2B5EF4-FFF2-40B4-BE49-F238E27FC236}">
                <a16:creationId xmlns:a16="http://schemas.microsoft.com/office/drawing/2014/main" id="{ACC018A0-F2DE-4AB3-8783-6ED7A187F7B2}"/>
              </a:ext>
            </a:extLst>
          </p:cNvPr>
          <p:cNvSpPr>
            <a:spLocks noGrp="1"/>
          </p:cNvSpPr>
          <p:nvPr>
            <p:ph type="title"/>
          </p:nvPr>
        </p:nvSpPr>
        <p:spPr/>
        <p:txBody>
          <a:bodyPr>
            <a:normAutofit fontScale="90000"/>
          </a:bodyPr>
          <a:lstStyle/>
          <a:p>
            <a:pPr algn="ctr"/>
            <a:br>
              <a:rPr lang="en-US" dirty="0"/>
            </a:br>
            <a:br>
              <a:rPr lang="en-US" dirty="0"/>
            </a:br>
            <a:r>
              <a:rPr lang="en-US" sz="3600" dirty="0"/>
              <a:t>HAZCOM – Hazardous Communications</a:t>
            </a:r>
            <a:br>
              <a:rPr lang="en-US" dirty="0"/>
            </a:br>
            <a:endParaRPr lang="en-US" dirty="0"/>
          </a:p>
        </p:txBody>
      </p:sp>
      <p:sp>
        <p:nvSpPr>
          <p:cNvPr id="4" name="Slide Number Placeholder 3">
            <a:extLst>
              <a:ext uri="{FF2B5EF4-FFF2-40B4-BE49-F238E27FC236}">
                <a16:creationId xmlns:a16="http://schemas.microsoft.com/office/drawing/2014/main" id="{EC8A75E6-AE02-4BE5-A8A0-607238B175C4}"/>
              </a:ext>
            </a:extLst>
          </p:cNvPr>
          <p:cNvSpPr>
            <a:spLocks noGrp="1"/>
          </p:cNvSpPr>
          <p:nvPr>
            <p:ph type="sldNum" sz="quarter" idx="12"/>
          </p:nvPr>
        </p:nvSpPr>
        <p:spPr/>
        <p:txBody>
          <a:bodyPr/>
          <a:lstStyle/>
          <a:p>
            <a:pPr>
              <a:defRPr/>
            </a:pPr>
            <a:fld id="{42F37A31-E37C-4CE5-BF64-56F52423DD4F}" type="slidenum">
              <a:rPr lang="en-US" smtClean="0"/>
              <a:pPr>
                <a:defRPr/>
              </a:pPr>
              <a:t>9</a:t>
            </a:fld>
            <a:endParaRPr lang="en-US" dirty="0"/>
          </a:p>
        </p:txBody>
      </p:sp>
    </p:spTree>
    <p:extLst>
      <p:ext uri="{BB962C8B-B14F-4D97-AF65-F5344CB8AC3E}">
        <p14:creationId xmlns:p14="http://schemas.microsoft.com/office/powerpoint/2010/main" val="3630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2.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3.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4.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5.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6.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7.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8.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12953</TotalTime>
  <Words>916</Words>
  <Application>Microsoft Office PowerPoint</Application>
  <PresentationFormat>On-screen Show (4:3)</PresentationFormat>
  <Paragraphs>134</Paragraphs>
  <Slides>17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Google Sans</vt:lpstr>
      <vt:lpstr>Lucida Sans Unicode</vt:lpstr>
      <vt:lpstr>Open Sans</vt:lpstr>
      <vt:lpstr>Times New Roman</vt:lpstr>
      <vt:lpstr>Verdana</vt:lpstr>
      <vt:lpstr>Wingdings 2</vt:lpstr>
      <vt:lpstr>Wingdings 3</vt:lpstr>
      <vt:lpstr>Concourse</vt:lpstr>
      <vt:lpstr>1_Concourse</vt:lpstr>
      <vt:lpstr>PowerPoint Presentation</vt:lpstr>
      <vt:lpstr>Objectives</vt:lpstr>
      <vt:lpstr>PowerPoint Presentation</vt:lpstr>
      <vt:lpstr>EAP – Emergency Action Plan</vt:lpstr>
      <vt:lpstr>BBP- Blood Borne Pathogen</vt:lpstr>
      <vt:lpstr>BBP- Blood Borne Pathogen</vt:lpstr>
      <vt:lpstr>Record Keeping – OSHA 300 Log </vt:lpstr>
      <vt:lpstr>  PPE Hazard Assessment    </vt:lpstr>
      <vt:lpstr>  HAZCOM – Hazardous Communications </vt:lpstr>
      <vt:lpstr>  HAZCOM – Hazardous Communications </vt:lpstr>
      <vt:lpstr>  LOTO – Lock out Tag out  </vt:lpstr>
      <vt:lpstr>  Trench Safety  </vt:lpstr>
      <vt:lpstr>Work Zone Safety</vt:lpstr>
      <vt:lpstr>Other Programs to Consider</vt:lpstr>
      <vt:lpstr>OSHA Consultation </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Office of Labor &amp; Workforce Development</dc:title>
  <dc:creator>George</dc:creator>
  <cp:lastModifiedBy>Fletcher, Bruce (DLS)</cp:lastModifiedBy>
  <cp:revision>251</cp:revision>
  <cp:lastPrinted>2014-04-09T16:55:34Z</cp:lastPrinted>
  <dcterms:created xsi:type="dcterms:W3CDTF">2009-03-02T04:46:38Z</dcterms:created>
  <dcterms:modified xsi:type="dcterms:W3CDTF">2023-04-05T12:39:12Z</dcterms:modified>
</cp:coreProperties>
</file>