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Candar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9" roundtripDataSignature="AMtx7miVsWwdzcf+W4hiY/AGFcFfA1eo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ndara-regular.fntdata"/><Relationship Id="rId14" Type="http://schemas.openxmlformats.org/officeDocument/2006/relationships/slide" Target="slides/slide9.xml"/><Relationship Id="rId17" Type="http://schemas.openxmlformats.org/officeDocument/2006/relationships/font" Target="fonts/Candara-italic.fntdata"/><Relationship Id="rId16" Type="http://schemas.openxmlformats.org/officeDocument/2006/relationships/font" Target="fonts/Candara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Candar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dc1da542dd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dc1da542d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dc1da542d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dc1da542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0" name="Google Shape;20;p9"/>
          <p:cNvGrpSpPr/>
          <p:nvPr/>
        </p:nvGrpSpPr>
        <p:grpSpPr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21" name="Google Shape;21;p9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Google Shape;22;p9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23;p9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Google Shape;24;p9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Google Shape;25;p9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" name="Google Shape;26;p9"/>
          <p:cNvSpPr txBox="1"/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" type="subTitle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0"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1"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2"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 rot="5400000">
            <a:off x="2850357" y="696120"/>
            <a:ext cx="3451225" cy="7408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17" name="Google Shape;117;p19"/>
          <p:cNvGrpSpPr/>
          <p:nvPr/>
        </p:nvGrpSpPr>
        <p:grpSpPr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118" name="Google Shape;118;p19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3" name="Google Shape;123;p19"/>
          <p:cNvSpPr txBox="1"/>
          <p:nvPr>
            <p:ph type="title"/>
          </p:nvPr>
        </p:nvSpPr>
        <p:spPr>
          <a:xfrm rot="5400000">
            <a:off x="5414434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0"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1"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0"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1"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2"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" name="Google Shape;39;p11"/>
          <p:cNvSpPr/>
          <p:nvPr/>
        </p:nvSpPr>
        <p:spPr>
          <a:xfrm>
            <a:off x="6046788" y="4203700"/>
            <a:ext cx="2876550" cy="714375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11"/>
          <p:cNvSpPr/>
          <p:nvPr/>
        </p:nvSpPr>
        <p:spPr>
          <a:xfrm>
            <a:off x="2619375" y="4075113"/>
            <a:ext cx="5545138" cy="850900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3960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11"/>
          <p:cNvSpPr/>
          <p:nvPr/>
        </p:nvSpPr>
        <p:spPr>
          <a:xfrm>
            <a:off x="2828925" y="4087813"/>
            <a:ext cx="5467350" cy="774700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11"/>
          <p:cNvSpPr/>
          <p:nvPr/>
        </p:nvSpPr>
        <p:spPr>
          <a:xfrm>
            <a:off x="5610225" y="4073525"/>
            <a:ext cx="3306763" cy="652463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11"/>
          <p:cNvSpPr/>
          <p:nvPr/>
        </p:nvSpPr>
        <p:spPr>
          <a:xfrm>
            <a:off x="211138" y="4059238"/>
            <a:ext cx="8723312" cy="1328737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2" type="body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0"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1"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60" name="Google Shape;60;p13"/>
          <p:cNvSpPr txBox="1"/>
          <p:nvPr>
            <p:ph idx="3" type="body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3"/>
          <p:cNvSpPr txBox="1"/>
          <p:nvPr>
            <p:ph idx="4" type="body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2" name="Google Shape;72;p15"/>
          <p:cNvGrpSpPr/>
          <p:nvPr/>
        </p:nvGrpSpPr>
        <p:grpSpPr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73" name="Google Shape;73;p15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-3905251" y="4294188"/>
              <a:ext cx="1302783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8" name="Google Shape;78;p15"/>
          <p:cNvSpPr txBox="1"/>
          <p:nvPr>
            <p:ph idx="10"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1"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83" name="Google Shape;83;p16"/>
          <p:cNvGrpSpPr/>
          <p:nvPr/>
        </p:nvGrpSpPr>
        <p:grpSpPr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84" name="Google Shape;84;p16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0" name="Google Shape;90;p16"/>
          <p:cNvSpPr txBox="1"/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2" type="body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indent="-355600" lvl="5" marL="27432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indent="-355600" lvl="6" marL="32004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indent="-355600" lvl="8" marL="41148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/>
        </p:txBody>
      </p:sp>
      <p:sp>
        <p:nvSpPr>
          <p:cNvPr id="92" name="Google Shape;92;p16"/>
          <p:cNvSpPr txBox="1"/>
          <p:nvPr>
            <p:ph idx="10"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1"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97" name="Google Shape;97;p17"/>
          <p:cNvGrpSpPr/>
          <p:nvPr/>
        </p:nvGrpSpPr>
        <p:grpSpPr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98" name="Google Shape;98;p17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3" name="Google Shape;103;p17"/>
          <p:cNvSpPr txBox="1"/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17"/>
          <p:cNvSpPr/>
          <p:nvPr>
            <p:ph idx="2" type="pic"/>
          </p:nvPr>
        </p:nvSpPr>
        <p:spPr>
          <a:xfrm>
            <a:off x="838200" y="1371600"/>
            <a:ext cx="3566160" cy="292608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sp>
      <p:sp>
        <p:nvSpPr>
          <p:cNvPr id="106" name="Google Shape;106;p17"/>
          <p:cNvSpPr txBox="1"/>
          <p:nvPr>
            <p:ph idx="10"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1"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" name="Google Shape;7;p8"/>
          <p:cNvGrpSpPr/>
          <p:nvPr/>
        </p:nvGrpSpPr>
        <p:grpSpPr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8" name="Google Shape;8;p8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Google Shape;9;p8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Google Shape;10;p8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Google Shape;11;p8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Google Shape;12;p8"/>
            <p:cNvSpPr/>
            <p:nvPr/>
          </p:nvSpPr>
          <p:spPr>
            <a:xfrm>
              <a:off x="-3905251" y="4294188"/>
              <a:ext cx="1302783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" name="Google Shape;13;p8"/>
          <p:cNvSpPr txBox="1"/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73E8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73E8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73E8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73E8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73E8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73E8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73E8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73E8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73E8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cantoreggi@franklinma.go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/>
          <p:nvPr>
            <p:ph type="ctrTitle"/>
          </p:nvPr>
        </p:nvSpPr>
        <p:spPr>
          <a:xfrm>
            <a:off x="381000" y="1219200"/>
            <a:ext cx="8534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>
                <a:solidFill>
                  <a:srgbClr val="1A4171"/>
                </a:solidFill>
              </a:rPr>
            </a:br>
            <a:br>
              <a:rPr b="1" lang="en-US">
                <a:solidFill>
                  <a:srgbClr val="1A4171"/>
                </a:solidFill>
              </a:rPr>
            </a:br>
            <a:br>
              <a:rPr b="1" lang="en-US">
                <a:solidFill>
                  <a:srgbClr val="1A4171"/>
                </a:solidFill>
              </a:rPr>
            </a:br>
            <a:r>
              <a:rPr b="1" lang="en-US" sz="5300">
                <a:solidFill>
                  <a:srgbClr val="81D2FE"/>
                </a:solidFill>
              </a:rPr>
              <a:t>NBM Spring Tech</a:t>
            </a:r>
            <a:r>
              <a:rPr b="1" lang="en-US" sz="5300">
                <a:solidFill>
                  <a:srgbClr val="81D2FE"/>
                </a:solidFill>
              </a:rPr>
              <a:t> Meeting</a:t>
            </a:r>
            <a:br>
              <a:rPr b="1" lang="en-US">
                <a:solidFill>
                  <a:srgbClr val="1A4171"/>
                </a:solidFill>
              </a:rPr>
            </a:br>
            <a:r>
              <a:rPr b="1" lang="en-US" sz="6700" u="sng">
                <a:solidFill>
                  <a:schemeClr val="dk2"/>
                </a:solidFill>
              </a:rPr>
              <a:t>CDL Training Program</a:t>
            </a:r>
            <a:br>
              <a:rPr b="1" lang="en-US" sz="6000">
                <a:solidFill>
                  <a:schemeClr val="dk2"/>
                </a:solidFill>
              </a:rPr>
            </a:br>
            <a:r>
              <a:rPr b="1" i="1" lang="en-US" sz="3100">
                <a:solidFill>
                  <a:schemeClr val="accent5"/>
                </a:solidFill>
              </a:rPr>
              <a:t>Franklin Department of Public Works</a:t>
            </a:r>
            <a:endParaRPr b="1" i="1" sz="3100">
              <a:solidFill>
                <a:schemeClr val="accent5"/>
              </a:solidFill>
            </a:endParaRPr>
          </a:p>
        </p:txBody>
      </p:sp>
      <p:sp>
        <p:nvSpPr>
          <p:cNvPr id="140" name="Google Shape;140;p1"/>
          <p:cNvSpPr txBox="1"/>
          <p:nvPr>
            <p:ph idx="1" type="subTitle"/>
          </p:nvPr>
        </p:nvSpPr>
        <p:spPr>
          <a:xfrm>
            <a:off x="609600" y="3171025"/>
            <a:ext cx="8382000" cy="3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1" lang="en-US" sz="2800" u="sng">
                <a:solidFill>
                  <a:srgbClr val="00060D"/>
                </a:solidFill>
              </a:rPr>
              <a:t>April 5th</a:t>
            </a:r>
            <a:r>
              <a:rPr b="1" i="1" lang="en-US" sz="2800" u="sng">
                <a:solidFill>
                  <a:srgbClr val="00060D"/>
                </a:solidFill>
              </a:rPr>
              <a:t>, 2023</a:t>
            </a:r>
            <a:endParaRPr b="1" i="1" sz="2800" u="sng">
              <a:solidFill>
                <a:srgbClr val="00060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i="1" sz="2800" u="sng">
              <a:solidFill>
                <a:srgbClr val="00060D"/>
              </a:solidFill>
            </a:endParaRPr>
          </a:p>
          <a:p>
            <a:pPr indent="0" lvl="0" marL="0" rtl="0" algn="l">
              <a:spcBef>
                <a:spcPts val="647"/>
              </a:spcBef>
              <a:spcAft>
                <a:spcPts val="0"/>
              </a:spcAft>
              <a:buSzPts val="3500"/>
              <a:buNone/>
            </a:pPr>
            <a:r>
              <a:rPr b="1" lang="en-US" sz="3500"/>
              <a:t>Brutus </a:t>
            </a:r>
            <a:r>
              <a:rPr b="1" lang="en-US" sz="3500"/>
              <a:t>Cantoreggi, Director  </a:t>
            </a:r>
            <a:endParaRPr b="1" sz="3500"/>
          </a:p>
          <a:p>
            <a:pPr indent="0" lvl="0" marL="0" rtl="0" algn="l">
              <a:spcBef>
                <a:spcPts val="647"/>
              </a:spcBef>
              <a:spcAft>
                <a:spcPts val="0"/>
              </a:spcAft>
              <a:buSzPts val="3500"/>
              <a:buNone/>
            </a:pPr>
            <a:r>
              <a:rPr b="1" lang="en-US" sz="3500" u="sng">
                <a:solidFill>
                  <a:schemeClr val="hlink"/>
                </a:solidFill>
                <a:hlinkClick r:id="rId3"/>
              </a:rPr>
              <a:t>	rcantoreggi@franklinma.gov</a:t>
            </a:r>
            <a:endParaRPr b="1" sz="3500"/>
          </a:p>
          <a:p>
            <a:pPr indent="0" lvl="0" marL="0" rtl="0" algn="l">
              <a:spcBef>
                <a:spcPts val="647"/>
              </a:spcBef>
              <a:spcAft>
                <a:spcPts val="0"/>
              </a:spcAft>
              <a:buSzPts val="3500"/>
              <a:buNone/>
            </a:pPr>
            <a:r>
              <a:rPr b="1" lang="en-US" sz="3500">
                <a:solidFill>
                  <a:schemeClr val="dk1"/>
                </a:solidFill>
              </a:rPr>
              <a:t>	(508) 520-4910</a:t>
            </a:r>
            <a:endParaRPr/>
          </a:p>
          <a:p>
            <a:pPr indent="0" lvl="0" marL="0" rtl="0" algn="l">
              <a:spcBef>
                <a:spcPts val="647"/>
              </a:spcBef>
              <a:spcAft>
                <a:spcPts val="0"/>
              </a:spcAft>
              <a:buSzPts val="3500"/>
              <a:buNone/>
            </a:pPr>
            <a:r>
              <a:rPr b="1" lang="en-US" sz="3500">
                <a:solidFill>
                  <a:schemeClr val="dk1"/>
                </a:solidFill>
              </a:rPr>
              <a:t>	tpr.fmcsa.dot.gov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"/>
          <p:cNvSpPr txBox="1"/>
          <p:nvPr>
            <p:ph idx="1" type="body"/>
          </p:nvPr>
        </p:nvSpPr>
        <p:spPr>
          <a:xfrm>
            <a:off x="533400" y="1784375"/>
            <a:ext cx="8229600" cy="3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/>
              <a:t>United States Department of Transportation adopts new rules and requirements to obtain Commercial </a:t>
            </a:r>
            <a:r>
              <a:rPr b="1" lang="en-US" sz="2800"/>
              <a:t>Driver's</a:t>
            </a:r>
            <a:r>
              <a:rPr b="1" lang="en-US" sz="2800"/>
              <a:t> License (CDL)--Feb 2022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What is Entry-Level Driver Training?</a:t>
            </a:r>
            <a:endParaRPr/>
          </a:p>
          <a:p>
            <a:pPr indent="-273050" lvl="0" marL="27305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The ELDT regulations set the minimum Federal requirements for training that entry-level drivers must complete before being permitted to take certain CDL skills or knowledge tests.</a:t>
            </a:r>
            <a:endParaRPr/>
          </a:p>
          <a:p>
            <a:pPr indent="-120650" lvl="0" marL="27305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6" name="Google Shape;146;p2"/>
          <p:cNvSpPr txBox="1"/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History</a:t>
            </a:r>
            <a:endParaRPr/>
          </a:p>
        </p:txBody>
      </p:sp>
      <p:pic>
        <p:nvPicPr>
          <p:cNvPr id="147" name="Google Shape;14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5325" y="4740400"/>
            <a:ext cx="2065751" cy="206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/>
          <p:nvPr>
            <p:ph idx="1" type="body"/>
          </p:nvPr>
        </p:nvSpPr>
        <p:spPr>
          <a:xfrm>
            <a:off x="871538" y="2674938"/>
            <a:ext cx="7967662" cy="345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3200"/>
              <a:buChar char="*"/>
            </a:pPr>
            <a:r>
              <a:rPr lang="en-US" sz="3200"/>
              <a:t>Complained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200"/>
              <a:buChar char="*"/>
            </a:pPr>
            <a:r>
              <a:rPr lang="en-US" sz="3200"/>
              <a:t>Commensurate</a:t>
            </a:r>
            <a:r>
              <a:rPr lang="en-US" sz="3200"/>
              <a:t> with peers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200"/>
              <a:buChar char="*"/>
            </a:pPr>
            <a:r>
              <a:rPr lang="en-US" sz="3200"/>
              <a:t>Reached out to Federal Representatives and Senators</a:t>
            </a:r>
            <a:endParaRPr sz="3200"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200"/>
              <a:buChar char="*"/>
            </a:pPr>
            <a:r>
              <a:rPr lang="en-US" sz="3200"/>
              <a:t>Did some research on requirements…….</a:t>
            </a:r>
            <a:endParaRPr sz="3200"/>
          </a:p>
        </p:txBody>
      </p:sp>
      <p:sp>
        <p:nvSpPr>
          <p:cNvPr id="153" name="Google Shape;153;p3"/>
          <p:cNvSpPr txBox="1"/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Did Franklin Do???</a:t>
            </a:r>
            <a:endParaRPr/>
          </a:p>
        </p:txBody>
      </p:sp>
      <p:pic>
        <p:nvPicPr>
          <p:cNvPr id="154" name="Google Shape;15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125" y="1859629"/>
            <a:ext cx="2700900" cy="179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>
            <p:ph idx="1" type="body"/>
          </p:nvPr>
        </p:nvSpPr>
        <p:spPr>
          <a:xfrm>
            <a:off x="634200" y="2644300"/>
            <a:ext cx="7828800" cy="35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400" u="sng"/>
              <a:t>Became a registered training provider !!!</a:t>
            </a:r>
            <a:endParaRPr sz="3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i="1" lang="en-US" sz="2300">
                <a:solidFill>
                  <a:srgbClr val="CC0000"/>
                </a:solidFill>
              </a:rPr>
              <a:t>Appointed an Administrator</a:t>
            </a:r>
            <a:endParaRPr b="1" sz="29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1" sz="6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i="1" lang="en-US" sz="2300">
                <a:solidFill>
                  <a:srgbClr val="CC0000"/>
                </a:solidFill>
              </a:rPr>
              <a:t>Established a program</a:t>
            </a:r>
            <a:endParaRPr b="1" sz="2900">
              <a:solidFill>
                <a:srgbClr val="CC0000"/>
              </a:solidFill>
            </a:endParaRPr>
          </a:p>
          <a:p>
            <a:pPr indent="-228600" lvl="3" marL="1143000" rtl="0" algn="l">
              <a:spcBef>
                <a:spcPts val="320"/>
              </a:spcBef>
              <a:spcAft>
                <a:spcPts val="0"/>
              </a:spcAft>
              <a:buSzPts val="1800"/>
              <a:buFont typeface="Noto Sans Symbols"/>
              <a:buChar char="*"/>
            </a:pPr>
            <a:r>
              <a:rPr lang="en-US" sz="1800"/>
              <a:t>T</a:t>
            </a:r>
            <a:r>
              <a:rPr lang="en-US" sz="2000"/>
              <a:t>raining (10 hours)</a:t>
            </a:r>
            <a:endParaRPr sz="2600"/>
          </a:p>
          <a:p>
            <a:pPr indent="-241300" lvl="3" marL="1143000" rtl="0" algn="l">
              <a:spcBef>
                <a:spcPts val="320"/>
              </a:spcBef>
              <a:spcAft>
                <a:spcPts val="0"/>
              </a:spcAft>
              <a:buSzPts val="2000"/>
              <a:buFont typeface="Noto Sans Symbols"/>
              <a:buChar char="*"/>
            </a:pPr>
            <a:r>
              <a:rPr lang="en-US" sz="2000"/>
              <a:t>Circle Check (3 hours)</a:t>
            </a:r>
            <a:endParaRPr sz="2600"/>
          </a:p>
          <a:p>
            <a:pPr indent="-241300" lvl="3" marL="1143000" rtl="0" algn="l">
              <a:spcBef>
                <a:spcPts val="320"/>
              </a:spcBef>
              <a:spcAft>
                <a:spcPts val="0"/>
              </a:spcAft>
              <a:buSzPts val="2000"/>
              <a:buFont typeface="Noto Sans Symbols"/>
              <a:buChar char="*"/>
            </a:pPr>
            <a:r>
              <a:rPr lang="en-US" sz="2000"/>
              <a:t>Air Brakes  (3 hours)</a:t>
            </a:r>
            <a:endParaRPr sz="2600"/>
          </a:p>
          <a:p>
            <a:pPr indent="-241300" lvl="3" marL="1143000" rtl="0" algn="l">
              <a:spcBef>
                <a:spcPts val="320"/>
              </a:spcBef>
              <a:spcAft>
                <a:spcPts val="0"/>
              </a:spcAft>
              <a:buSzPts val="2000"/>
              <a:buFont typeface="Noto Sans Symbols"/>
              <a:buChar char="*"/>
            </a:pPr>
            <a:r>
              <a:rPr lang="en-US" sz="2000"/>
              <a:t>Road time (10 hours)</a:t>
            </a:r>
            <a:endParaRPr sz="2600"/>
          </a:p>
          <a:p>
            <a:pPr indent="-241300" lvl="3" marL="1143000" rtl="0" algn="l">
              <a:spcBef>
                <a:spcPts val="320"/>
              </a:spcBef>
              <a:spcAft>
                <a:spcPts val="0"/>
              </a:spcAft>
              <a:buSzPts val="2000"/>
              <a:buFont typeface="Noto Sans Symbols"/>
              <a:buChar char="*"/>
            </a:pPr>
            <a:r>
              <a:rPr lang="en-US" sz="2000"/>
              <a:t>Log sheets</a:t>
            </a:r>
            <a:endParaRPr sz="2600"/>
          </a:p>
          <a:p>
            <a:pPr indent="-241300" lvl="3" marL="1143000" rtl="0" algn="l">
              <a:spcBef>
                <a:spcPts val="320"/>
              </a:spcBef>
              <a:spcAft>
                <a:spcPts val="0"/>
              </a:spcAft>
              <a:buSzPts val="2000"/>
              <a:buFont typeface="Noto Sans Symbols"/>
              <a:buChar char="*"/>
            </a:pPr>
            <a:r>
              <a:rPr lang="en-US" sz="2000"/>
              <a:t>Written Test</a:t>
            </a:r>
            <a:endParaRPr sz="26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	</a:t>
            </a:r>
            <a:endParaRPr sz="2800"/>
          </a:p>
          <a:p>
            <a:pPr indent="-120650" lvl="0" marL="27305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0" name="Google Shape;160;p4"/>
          <p:cNvSpPr txBox="1"/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Did Franklin Do???</a:t>
            </a:r>
            <a:endParaRPr/>
          </a:p>
        </p:txBody>
      </p:sp>
      <p:pic>
        <p:nvPicPr>
          <p:cNvPr id="161" name="Google Shape;16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3200400"/>
            <a:ext cx="3810000" cy="285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dc1da542dd_0_11"/>
          <p:cNvSpPr txBox="1"/>
          <p:nvPr>
            <p:ph idx="1" type="body"/>
          </p:nvPr>
        </p:nvSpPr>
        <p:spPr>
          <a:xfrm>
            <a:off x="871538" y="2674938"/>
            <a:ext cx="7408800" cy="34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CC0000"/>
                </a:solidFill>
              </a:rPr>
              <a:t>Negotiated with Union</a:t>
            </a:r>
            <a:endParaRPr b="1" i="1" sz="30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3000">
              <a:solidFill>
                <a:srgbClr val="CC0000"/>
              </a:solidFill>
            </a:endParaRPr>
          </a:p>
          <a:p>
            <a:pPr indent="-273050" lvl="3" marL="1143000" rtl="0" algn="l">
              <a:spcBef>
                <a:spcPts val="320"/>
              </a:spcBef>
              <a:spcAft>
                <a:spcPts val="0"/>
              </a:spcAft>
              <a:buSzPts val="2500"/>
              <a:buChar char="*"/>
            </a:pPr>
            <a:r>
              <a:rPr lang="en-US" sz="2500"/>
              <a:t>“Buy in”</a:t>
            </a:r>
            <a:endParaRPr sz="3100"/>
          </a:p>
          <a:p>
            <a:pPr indent="-273050" lvl="3" marL="1143000" rtl="0" algn="l">
              <a:spcBef>
                <a:spcPts val="320"/>
              </a:spcBef>
              <a:spcAft>
                <a:spcPts val="0"/>
              </a:spcAft>
              <a:buSzPts val="2500"/>
              <a:buChar char="*"/>
            </a:pPr>
            <a:r>
              <a:rPr lang="en-US" sz="2500"/>
              <a:t>Stipends</a:t>
            </a:r>
            <a:endParaRPr sz="3100"/>
          </a:p>
          <a:p>
            <a:pPr indent="-273050" lvl="3" marL="1143000" rtl="0" algn="l">
              <a:spcBef>
                <a:spcPts val="320"/>
              </a:spcBef>
              <a:spcAft>
                <a:spcPts val="0"/>
              </a:spcAft>
              <a:buSzPts val="2500"/>
              <a:buChar char="*"/>
            </a:pPr>
            <a:r>
              <a:rPr lang="en-US" sz="2500"/>
              <a:t>Pay</a:t>
            </a:r>
            <a:endParaRPr sz="2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dc1da542dd_0_11"/>
          <p:cNvSpPr txBox="1"/>
          <p:nvPr>
            <p:ph type="title"/>
          </p:nvPr>
        </p:nvSpPr>
        <p:spPr>
          <a:xfrm>
            <a:off x="457200" y="338138"/>
            <a:ext cx="8229600" cy="125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What Did Franklin Do???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g1dc1da542dd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725" y="3779425"/>
            <a:ext cx="4887300" cy="25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>
            <p:ph idx="1" type="body"/>
          </p:nvPr>
        </p:nvSpPr>
        <p:spPr>
          <a:xfrm>
            <a:off x="871550" y="2031600"/>
            <a:ext cx="7408800" cy="3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Town became registered trainer–April 2022</a:t>
            </a:r>
            <a:endParaRPr/>
          </a:p>
          <a:p>
            <a:pPr indent="-273050" lvl="0" marL="273050" rtl="0" algn="l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Negotiated with Union–June 2022</a:t>
            </a:r>
            <a:endParaRPr/>
          </a:p>
          <a:p>
            <a:pPr indent="-273050" lvl="0" marL="273050" rtl="0" algn="l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Started training–August 2022</a:t>
            </a:r>
            <a:endParaRPr/>
          </a:p>
          <a:p>
            <a:pPr indent="-273050" lvl="0" marL="273050" rtl="0" algn="l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First employee passed our curriculum–Sept. 2022</a:t>
            </a:r>
            <a:endParaRPr/>
          </a:p>
          <a:p>
            <a:pPr indent="-273050" lvl="0" marL="273050" rtl="0" algn="l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Mass RMV recognized Town as trainer, allowed employee to take road test–October 2022</a:t>
            </a:r>
            <a:endParaRPr/>
          </a:p>
          <a:p>
            <a:pPr indent="-273050" lvl="0" marL="273050" rtl="0" algn="l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Employee took driving test–November 2022</a:t>
            </a:r>
            <a:endParaRPr/>
          </a:p>
        </p:txBody>
      </p:sp>
      <p:sp>
        <p:nvSpPr>
          <p:cNvPr id="174" name="Google Shape;174;p5"/>
          <p:cNvSpPr txBox="1"/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Table</a:t>
            </a:r>
            <a:br>
              <a:rPr lang="en-US"/>
            </a:br>
            <a:endParaRPr/>
          </a:p>
        </p:txBody>
      </p:sp>
      <p:pic>
        <p:nvPicPr>
          <p:cNvPr id="175" name="Google Shape;17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125" y="4990325"/>
            <a:ext cx="2490225" cy="186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375" y="4990325"/>
            <a:ext cx="2674624" cy="18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>
            <p:ph idx="1" type="body"/>
          </p:nvPr>
        </p:nvSpPr>
        <p:spPr>
          <a:xfrm>
            <a:off x="871538" y="1600200"/>
            <a:ext cx="740886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1600"/>
              <a:t>Theory instructors must:</a:t>
            </a:r>
            <a:endParaRPr/>
          </a:p>
          <a:p>
            <a:pPr indent="-273050" lvl="0" marL="273050" rtl="0" algn="l">
              <a:spcBef>
                <a:spcPts val="28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 sz="1400"/>
              <a:t>Hold a CDL of the same (or higher) class, and with all endorsements necessary, to operate the commercial motor vehicle (CMV) for which training is to be provided.</a:t>
            </a:r>
            <a:endParaRPr/>
          </a:p>
          <a:p>
            <a:pPr indent="-273050" lvl="0" marL="273050" rtl="0" algn="l">
              <a:spcBef>
                <a:spcPts val="28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 sz="1400"/>
              <a:t>Meet all applicable State qualification requirements for CMV instructors. (</a:t>
            </a:r>
            <a:r>
              <a:rPr i="1" lang="en-US" sz="1400"/>
              <a:t>Exception:</a:t>
            </a:r>
            <a:r>
              <a:rPr lang="en-US" sz="1400"/>
              <a:t> This is not required if providing theory instruction exclusively.)</a:t>
            </a:r>
            <a:endParaRPr/>
          </a:p>
          <a:p>
            <a:pPr indent="-273050" lvl="0" marL="273050" rtl="0" algn="l">
              <a:spcBef>
                <a:spcPts val="28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 sz="1400"/>
              <a:t>Meet one of these:</a:t>
            </a:r>
            <a:endParaRPr/>
          </a:p>
          <a:p>
            <a:pPr indent="-273049" lvl="1" marL="576263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Have a minimum of two years experience operating a CMV requiring a CDL of the same (or higher) class, or the same endorsement; or</a:t>
            </a:r>
            <a:endParaRPr/>
          </a:p>
          <a:p>
            <a:pPr indent="-273049" lvl="1" marL="576263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Have previously held a CDL of the same (or higher) class; or</a:t>
            </a:r>
            <a:endParaRPr/>
          </a:p>
          <a:p>
            <a:pPr indent="-273049" lvl="1" marL="576263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Have a minimum of two years experience as a BTW CMV instructor.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b="1" lang="en-US" sz="1600"/>
              <a:t>Behind-the-Wheel (BTW) instructors must</a:t>
            </a:r>
            <a:r>
              <a:rPr lang="en-US" sz="1400"/>
              <a:t>:</a:t>
            </a:r>
            <a:endParaRPr/>
          </a:p>
          <a:p>
            <a:pPr indent="-273050" lvl="0" marL="273050" rtl="0" algn="l">
              <a:spcBef>
                <a:spcPts val="28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 sz="1400"/>
              <a:t>Hold a CDL of the same (or higher) class, and with all endorsements necessary, to operate the CMV for which training is to be provided.</a:t>
            </a:r>
            <a:endParaRPr/>
          </a:p>
          <a:p>
            <a:pPr indent="-273050" lvl="0" marL="273050" rtl="0" algn="l">
              <a:spcBef>
                <a:spcPts val="28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 sz="1400"/>
              <a:t>Meet all applicable State qualification requirements for CMV instructors.</a:t>
            </a:r>
            <a:endParaRPr/>
          </a:p>
          <a:p>
            <a:pPr indent="-273050" lvl="0" marL="273050" rtl="0" algn="l">
              <a:spcBef>
                <a:spcPts val="28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 sz="1400"/>
              <a:t>Meet one of these:</a:t>
            </a:r>
            <a:endParaRPr/>
          </a:p>
          <a:p>
            <a:pPr indent="-273049" lvl="1" marL="576263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Have a minimum of two years experience operating a CMV requiring a CDL of the same (or higher) class, or the same endorsement; or</a:t>
            </a:r>
            <a:endParaRPr/>
          </a:p>
          <a:p>
            <a:pPr indent="-273049" lvl="1" marL="576263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Have a minimum of two years experience as a BTW CMV instructor.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2" name="Google Shape;182;p6"/>
          <p:cNvSpPr txBox="1"/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Instructors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dc1da542dd_0_0"/>
          <p:cNvSpPr txBox="1"/>
          <p:nvPr>
            <p:ph idx="1" type="body"/>
          </p:nvPr>
        </p:nvSpPr>
        <p:spPr>
          <a:xfrm>
            <a:off x="871538" y="2674938"/>
            <a:ext cx="7408800" cy="34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Trainer:			$1500.00(OT)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Stipend:			$1000.00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Employee:			</a:t>
            </a:r>
            <a:r>
              <a:rPr lang="en-US" sz="2800" u="sng"/>
              <a:t>	  $0</a:t>
            </a:r>
            <a:endParaRPr sz="2800" u="sng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/>
              <a:t>					</a:t>
            </a:r>
            <a:r>
              <a:rPr lang="en-US" sz="3300"/>
              <a:t>$2500.00</a:t>
            </a:r>
            <a:endParaRPr sz="3300"/>
          </a:p>
        </p:txBody>
      </p:sp>
      <p:sp>
        <p:nvSpPr>
          <p:cNvPr id="188" name="Google Shape;188;g1dc1da542dd_0_0"/>
          <p:cNvSpPr txBox="1"/>
          <p:nvPr>
            <p:ph type="title"/>
          </p:nvPr>
        </p:nvSpPr>
        <p:spPr>
          <a:xfrm>
            <a:off x="457200" y="338138"/>
            <a:ext cx="8229600" cy="125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Estimated Costs	</a:t>
            </a:r>
            <a:endParaRPr/>
          </a:p>
        </p:txBody>
      </p:sp>
      <p:pic>
        <p:nvPicPr>
          <p:cNvPr id="189" name="Google Shape;189;g1dc1da542d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125" y="3008175"/>
            <a:ext cx="3719226" cy="36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/>
          <p:nvPr>
            <p:ph idx="1" type="body"/>
          </p:nvPr>
        </p:nvSpPr>
        <p:spPr>
          <a:xfrm>
            <a:off x="871538" y="1981200"/>
            <a:ext cx="7408862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/>
              <a:t>Train employees from outside your organization???</a:t>
            </a:r>
            <a:endParaRPr sz="26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3000"/>
              <a:t>Become a recognized trainer yourself!!!</a:t>
            </a:r>
            <a:endParaRPr sz="26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3000"/>
              <a:t>Questions???</a:t>
            </a:r>
            <a:endParaRPr sz="3000"/>
          </a:p>
        </p:txBody>
      </p:sp>
      <p:sp>
        <p:nvSpPr>
          <p:cNvPr id="195" name="Google Shape;195;p7"/>
          <p:cNvSpPr txBox="1"/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Going Forward</a:t>
            </a:r>
            <a:endParaRPr/>
          </a:p>
        </p:txBody>
      </p:sp>
      <p:pic>
        <p:nvPicPr>
          <p:cNvPr id="196" name="Google Shape;1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4191000"/>
            <a:ext cx="3487777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6600" y="4041700"/>
            <a:ext cx="4007400" cy="28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veform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2023-01-30T17:35:48Z</dcterms:created>
  <dc:creator>Robert Cantoreggi</dc:creator>
</cp:coreProperties>
</file>