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684" r:id="rId6"/>
  </p:sldMasterIdLst>
  <p:notesMasterIdLst>
    <p:notesMasterId r:id="rId34"/>
  </p:notesMasterIdLst>
  <p:sldIdLst>
    <p:sldId id="257" r:id="rId7"/>
    <p:sldId id="837" r:id="rId8"/>
    <p:sldId id="274" r:id="rId9"/>
    <p:sldId id="263" r:id="rId10"/>
    <p:sldId id="265" r:id="rId11"/>
    <p:sldId id="839" r:id="rId12"/>
    <p:sldId id="281" r:id="rId13"/>
    <p:sldId id="852" r:id="rId14"/>
    <p:sldId id="293" r:id="rId15"/>
    <p:sldId id="871" r:id="rId16"/>
    <p:sldId id="495" r:id="rId17"/>
    <p:sldId id="287" r:id="rId18"/>
    <p:sldId id="258" r:id="rId19"/>
    <p:sldId id="277" r:id="rId20"/>
    <p:sldId id="505" r:id="rId21"/>
    <p:sldId id="872" r:id="rId22"/>
    <p:sldId id="506" r:id="rId23"/>
    <p:sldId id="845" r:id="rId24"/>
    <p:sldId id="873" r:id="rId25"/>
    <p:sldId id="844" r:id="rId26"/>
    <p:sldId id="869" r:id="rId27"/>
    <p:sldId id="267" r:id="rId28"/>
    <p:sldId id="870" r:id="rId29"/>
    <p:sldId id="272" r:id="rId30"/>
    <p:sldId id="270" r:id="rId31"/>
    <p:sldId id="269" r:id="rId32"/>
    <p:sldId id="85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8CFE09-2E12-9AC6-F49C-1C05F3255A25}" name="English, Margo (DOT)" initials="E(" userId="S::margo.english@dot.state.ma.us::76541646-ff80-4e04-867a-d6abbf9e378e" providerId="AD"/>
  <p188:author id="{85582363-6629-A798-21BA-775728077117}" name="Moran, John M. (DOT)" initials="MJM(" userId="Moran, John M. (DOT)" providerId="None"/>
  <p188:author id="{55F336A4-335B-4869-59AE-A05A97F494E1}" name="McLewee, Kit (DOT)" initials="MK(" userId="S::Chloe.X.McLewee@dot.state.ma.us::2642a160-c476-4f4d-9c60-8ee7feedbe1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Lewee, Kit (DOT)" initials="M(" lastIdx="2" clrIdx="0">
    <p:extLst>
      <p:ext uri="{19B8F6BF-5375-455C-9EA6-DF929625EA0E}">
        <p15:presenceInfo xmlns:p15="http://schemas.microsoft.com/office/powerpoint/2012/main" userId="S::kit.x.mclewee@dot.state.ma.us::2642a160-c476-4f4d-9c60-8ee7feedbe18" providerId="AD"/>
      </p:ext>
    </p:extLst>
  </p:cmAuthor>
  <p:cmAuthor id="2" name="McLewee, Kit (DOT)" initials="MK(" lastIdx="1" clrIdx="1">
    <p:extLst>
      <p:ext uri="{19B8F6BF-5375-455C-9EA6-DF929625EA0E}">
        <p15:presenceInfo xmlns:p15="http://schemas.microsoft.com/office/powerpoint/2012/main" userId="S::Chloe.X.McLewee@dot.state.ma.us::2642a160-c476-4f4d-9c60-8ee7feedbe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459"/>
    <a:srgbClr val="79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54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>
                <a:solidFill>
                  <a:sysClr val="windowText" lastClr="000000"/>
                </a:solidFill>
              </a:rPr>
              <a:t>BIL Funding Distribution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Sheet1!$B$25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5.4B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B813-4480-8E43-618439E01A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Sheet1!$A$26:$A$27</c:f>
              <c:strCache>
                <c:ptCount val="2"/>
                <c:pt idx="0">
                  <c:v>Highway Formula Funds</c:v>
                </c:pt>
                <c:pt idx="1">
                  <c:v>Distribution of Funds</c:v>
                </c:pt>
              </c:strCache>
            </c:strRef>
          </c:cat>
          <c:val>
            <c:numRef>
              <c:f>Sheet1!$B$26:$B$27</c:f>
              <c:numCache>
                <c:formatCode>General</c:formatCode>
                <c:ptCount val="2"/>
                <c:pt idx="0" formatCode="[&gt;999999999.999]\ #,,,&quot;B&quot;;[&gt;999999.999]#,,&quot;M&quot;;#,##0\ _M">
                  <c:v>5400000000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13-4480-8E43-618439E01A5D}"/>
            </c:ext>
          </c:extLst>
        </c:ser>
        <c:ser>
          <c:idx val="1"/>
          <c:order val="1"/>
          <c:tx>
            <c:strRef>
              <c:f>Sheet1!$C$25</c:f>
              <c:strCache>
                <c:ptCount val="1"/>
                <c:pt idx="0">
                  <c:v>Reauthorization of Funds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3.5B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813-4480-8E43-618439E01A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Sheet1!$A$26:$A$27</c:f>
              <c:strCache>
                <c:ptCount val="2"/>
                <c:pt idx="0">
                  <c:v>Highway Formula Funds</c:v>
                </c:pt>
                <c:pt idx="1">
                  <c:v>Distribution of Funds</c:v>
                </c:pt>
              </c:strCache>
            </c:strRef>
          </c:cat>
          <c:val>
            <c:numRef>
              <c:f>Sheet1!$C$26:$C$27</c:f>
              <c:numCache>
                <c:formatCode>[&gt;999999999.999]\ #,,,"B";[&gt;999999.999]#,,"M";#,##0\ _M</c:formatCode>
                <c:ptCount val="2"/>
                <c:pt idx="1">
                  <c:v>3500000000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13-4480-8E43-618439E01A5D}"/>
            </c:ext>
          </c:extLst>
        </c:ser>
        <c:ser>
          <c:idx val="2"/>
          <c:order val="2"/>
          <c:tx>
            <c:strRef>
              <c:f>Sheet1!$D$25</c:f>
              <c:strCache>
                <c:ptCount val="1"/>
                <c:pt idx="0">
                  <c:v>New Revenue for Existing Programs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Sheet1!$A$26:$A$27</c:f>
              <c:strCache>
                <c:ptCount val="2"/>
                <c:pt idx="0">
                  <c:v>Highway Formula Funds</c:v>
                </c:pt>
                <c:pt idx="1">
                  <c:v>Distribution of Funds</c:v>
                </c:pt>
              </c:strCache>
            </c:strRef>
          </c:cat>
          <c:val>
            <c:numRef>
              <c:f>Sheet1!$D$26:$D$27</c:f>
              <c:numCache>
                <c:formatCode>[&gt;999999999.999]\ #,,,"B";[&gt;999999.999]#,,"M";#,##0\ _M</c:formatCode>
                <c:ptCount val="2"/>
                <c:pt idx="1">
                  <c:v>448000000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13-4480-8E43-618439E01A5D}"/>
            </c:ext>
          </c:extLst>
        </c:ser>
        <c:ser>
          <c:idx val="3"/>
          <c:order val="3"/>
          <c:tx>
            <c:strRef>
              <c:f>Sheet1!$E$25</c:f>
              <c:strCache>
                <c:ptCount val="1"/>
                <c:pt idx="0">
                  <c:v>New Revenue for New Programs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1.4B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813-4480-8E43-618439E01A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Sheet1!$A$26:$A$27</c:f>
              <c:strCache>
                <c:ptCount val="2"/>
                <c:pt idx="0">
                  <c:v>Highway Formula Funds</c:v>
                </c:pt>
                <c:pt idx="1">
                  <c:v>Distribution of Funds</c:v>
                </c:pt>
              </c:strCache>
            </c:strRef>
          </c:cat>
          <c:val>
            <c:numRef>
              <c:f>Sheet1!$E$26:$E$27</c:f>
              <c:numCache>
                <c:formatCode>[&gt;999999999.999]\ #,,,"B";[&gt;999999.999]#,,"M";#,##0\ _M</c:formatCode>
                <c:ptCount val="2"/>
                <c:pt idx="1">
                  <c:v>1400000000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13-4480-8E43-618439E01A5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669217048"/>
        <c:axId val="669214752"/>
      </c:barChart>
      <c:catAx>
        <c:axId val="669217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214752"/>
        <c:crosses val="autoZero"/>
        <c:auto val="1"/>
        <c:lblAlgn val="ctr"/>
        <c:lblOffset val="100"/>
        <c:noMultiLvlLbl val="0"/>
      </c:catAx>
      <c:valAx>
        <c:axId val="66921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>
                    <a:solidFill>
                      <a:sysClr val="windowText" lastClr="000000"/>
                    </a:solidFill>
                  </a:rPr>
                  <a:t>Funding ($)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&gt;999999999.999]\ #,,,&quot;B&quot;;[&gt;999999.999]#,,&quot;M&quot;;#,##0\ _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217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6919F-BAAD-438F-BF9A-7CA9546542E5}" type="datetimeFigureOut">
              <a:rPr lang="en-US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63319-3659-4236-81C9-1E7D51128CA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85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3319-3659-4236-81C9-1E7D51128CAE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79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139A6-D3F0-4A45-B4BE-F700B3E40C0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382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139A6-D3F0-4A45-B4BE-F700B3E40C0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339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941">
              <a:spcBef>
                <a:spcPts val="408"/>
              </a:spcBef>
              <a:spcAft>
                <a:spcPts val="408"/>
              </a:spcAft>
              <a:tabLst>
                <a:tab pos="245885" algn="l"/>
              </a:tabLst>
            </a:pPr>
            <a:endParaRPr lang="en-US" sz="2400" spc="-15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139A6-D3F0-4A45-B4BE-F700B3E40C0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603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11"/>
              </a:spcBef>
              <a:spcAft>
                <a:spcPts val="611"/>
              </a:spcAft>
            </a:pPr>
            <a:endParaRPr lang="en-US" sz="18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139A6-D3F0-4A45-B4BE-F700B3E40C0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669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3319-3659-4236-81C9-1E7D51128CAE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58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63319-3659-4236-81C9-1E7D51128C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344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63319-3659-4236-81C9-1E7D51128C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686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3319-3659-4236-81C9-1E7D51128CAE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75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63319-3659-4236-81C9-1E7D51128C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519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r>
              <a:rPr lang="en-US" b="1" dirty="0">
                <a:ea typeface="+mn-lt"/>
                <a:cs typeface="+mn-lt"/>
              </a:rPr>
              <a:t>We have 197 Planned Advertisements for 2023 with 87 of them Federal Aid funded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3319-3659-4236-81C9-1E7D51128CAE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09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3319-3659-4236-81C9-1E7D51128CAE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07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Massachusetts received sixth largest state allocation of bridge formula funds through BIL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Next Gen provided MassDOT a head start for BIL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preliminary advertisement dates developed for 65 bridge projects </a:t>
            </a:r>
            <a:endParaRPr lang="en-US"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Includes 40 newly initiated projects (proposals for 25% design in process)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Scoping of additional round of new projects planned for spring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In addition to rehab/replacement, significant increase in maintenance &amp; preservation projects 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3319-3659-4236-81C9-1E7D51128CAE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71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3319-3659-4236-81C9-1E7D51128CAE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25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Next Steps:</a:t>
            </a:r>
          </a:p>
          <a:p>
            <a:r>
              <a:rPr lang="en-US" sz="1200" dirty="0"/>
              <a:t>Commence phase 2  - 01/24/22</a:t>
            </a:r>
          </a:p>
          <a:p>
            <a:r>
              <a:rPr lang="en-US" sz="1200" dirty="0"/>
              <a:t>Internal Solutions </a:t>
            </a:r>
          </a:p>
          <a:p>
            <a:r>
              <a:rPr lang="en-US" sz="1200" dirty="0"/>
              <a:t>External solutions 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^from ACEC 1.20.22 slide deck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3319-3659-4236-81C9-1E7D51128CAE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92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3319-3659-4236-81C9-1E7D51128CAE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43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139A6-D3F0-4A45-B4BE-F700B3E40C0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92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is not eligible.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139A6-D3F0-4A45-B4BE-F700B3E40C0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99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A5CD2-28E2-4DDC-9C95-FC6E6C1F3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30C31-509B-4A3C-BCD7-152E0C86D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7A35E-6521-4E68-A8AC-4704AD7FF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4FC9-4560-4602-A778-A9D31C4F570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9899B-7CBF-4B55-9341-0C382A4C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364CB-5691-44BD-90FD-7FCBD3A8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68EC-662C-46BA-B761-546FAE45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6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93E07-57A7-4E1C-9B5C-BFA963512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7C58C7-78A0-4E37-A833-5B88A97B0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A8A0A-693E-4FE9-AFDC-24FEC2508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4FC9-4560-4602-A778-A9D31C4F570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DB1E4-1F0F-4DB4-BCD7-204B3135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2B041-672B-43FE-AEB0-AA32799B8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68EC-662C-46BA-B761-546FAE45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14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63BA7E-864A-4CF6-83B2-1FAD23B6DA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F1F34C-5EF0-4C82-A862-0A79BABEE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A6F2F-6BD8-4FC3-8B12-940FD2007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4FC9-4560-4602-A778-A9D31C4F570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4C94B-A608-47FA-93C3-DEAD37D2A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58D4-4EA0-4201-94A6-C469EB940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68EC-662C-46BA-B761-546FAE45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95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71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28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42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49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2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59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9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DFC7E-EA54-425F-A91F-E64F719B6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B5F77-B1EC-4107-9381-0CE3B8907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01028-DC04-4DC3-9DA7-006542713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4FC9-4560-4602-A778-A9D31C4F570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6105B-EE90-40DF-9CD7-EAC0771FA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CC950-D28E-475A-9A25-BB282815E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68EC-662C-46BA-B761-546FAE45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77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97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04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25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90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98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52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90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66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96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6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286DF-CF7A-47B6-AC8A-9F269AAD3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E037C-3BB4-4D9A-A490-1F58C68B5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BDDB2-1A13-456F-8700-13ABCA435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4FC9-4560-4602-A778-A9D31C4F570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170F8-C786-49BB-A524-CE3FFF363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877FE-9D65-4D05-A7E0-406B4B9F2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68EC-662C-46BA-B761-546FAE45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4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63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312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58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02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E9389-3F9D-4656-A6AF-AA341309B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D9744-0AB6-497B-9814-F6FBAB85B7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74336A-623E-4B91-9182-2C972C0B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9FB83-083C-4754-BFCC-52B88358F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4FC9-4560-4602-A778-A9D31C4F570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67473-BAB7-48DA-8A6F-BFCC1B040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23940-992C-4572-A7BC-77ADB6006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68EC-662C-46BA-B761-546FAE45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1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73F26-1607-4796-9ADE-70F5032D4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CB375-9947-4E9C-A5A7-7B47EA8F8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F55C-0A32-4B51-9501-1FF3F6A6C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5BF12-D460-4FD5-ACB1-463079C294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E45F7A-8911-4A91-B0B4-18B5B23F8E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09E74-D75C-49D8-8003-DC258DCB3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4FC9-4560-4602-A778-A9D31C4F570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BA5F58-F782-47C7-95B7-3DC88D76E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8712B6-896F-49EB-A682-A96CF475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68EC-662C-46BA-B761-546FAE45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9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D0151-13B5-4A55-AB16-775765019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B12FC7-8344-42FB-A643-124CFA89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4FC9-4560-4602-A778-A9D31C4F570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5BB34E-AD08-496D-8AC8-47BFD6FE5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3FD9F1-0257-4256-AD31-74984E1AC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68EC-662C-46BA-B761-546FAE45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1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1DC71D-B6E8-4D08-B708-032761681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4FC9-4560-4602-A778-A9D31C4F570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A0189-D7A8-4290-BFB3-2CA25CE32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40199-964A-4509-A3FF-1075F2C5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68EC-662C-46BA-B761-546FAE45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57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27788-E5A6-405A-8423-555DA807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C67EC-34A7-43D3-8C3D-93F600F61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BAC72-E719-4045-A750-0F9EB86E1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A97995-57A6-4CC7-948D-C59874D5E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4FC9-4560-4602-A778-A9D31C4F570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7A5EF4-835B-4B13-AFA8-81C0E03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2B8F16-3C1D-41CC-8F2C-A5446A17C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68EC-662C-46BA-B761-546FAE45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9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B564E-7F05-4463-87E5-3628EFF4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67140C-E0F4-497C-B59D-972FCDE53F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CF8E98-DBDA-4D3E-95C5-91CD83223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528D5-7410-4A16-BE4E-6AB115082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4FC9-4560-4602-A778-A9D31C4F570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2454A-6E25-4209-A55F-65CCF9D73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36379-953B-4DC6-83C6-4C605C29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368EC-662C-46BA-B761-546FAE45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72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4259B1-ED74-4364-B9D5-A12A062CE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CEE1F-D712-44DB-962D-B95A8494F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BDCFA-9E0D-4789-98CF-65BBF3E0C5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64FC9-4560-4602-A778-A9D31C4F570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49EBB-7D0E-4339-B112-66A40C78B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46655-1799-4123-8F14-864BDC165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368EC-662C-46BA-B761-546FAE458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8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8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2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ss.gov/municipal-pavement-program" TargetMode="External"/><Relationship Id="rId13" Type="http://schemas.openxmlformats.org/officeDocument/2006/relationships/hyperlink" Target="http://www.mass.gov/winter-recovery-assistance-program-wrap" TargetMode="External"/><Relationship Id="rId3" Type="http://schemas.openxmlformats.org/officeDocument/2006/relationships/hyperlink" Target="https://www.mass.gov/chapter-90-program" TargetMode="External"/><Relationship Id="rId7" Type="http://schemas.openxmlformats.org/officeDocument/2006/relationships/hyperlink" Target="http://www.mass.gov/local-bottleneck-reduction-program" TargetMode="External"/><Relationship Id="rId12" Type="http://schemas.openxmlformats.org/officeDocument/2006/relationships/hyperlink" Target="http://www.mass.gov/shared-streets-and-spaces-grant-progra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mass.gov/local-bottleneck-reduction-program" TargetMode="External"/><Relationship Id="rId11" Type="http://schemas.openxmlformats.org/officeDocument/2006/relationships/hyperlink" Target="https://www.mass.gov/shared-streets-and-spaces-grant-program" TargetMode="External"/><Relationship Id="rId5" Type="http://schemas.openxmlformats.org/officeDocument/2006/relationships/hyperlink" Target="https://gis.massdot.state.ma.us/completestreets/" TargetMode="External"/><Relationship Id="rId10" Type="http://schemas.openxmlformats.org/officeDocument/2006/relationships/hyperlink" Target="http://www.mass.gov/municipal-small-bridge-program" TargetMode="External"/><Relationship Id="rId4" Type="http://schemas.openxmlformats.org/officeDocument/2006/relationships/hyperlink" Target="http://www.mass.gov/chapter-90-program" TargetMode="External"/><Relationship Id="rId9" Type="http://schemas.openxmlformats.org/officeDocument/2006/relationships/hyperlink" Target="https://www.mass.gov/municipal-small-bridge-program" TargetMode="External"/><Relationship Id="rId1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hyperlink" Target="https://urldefense.com/v3/__https:/www.umasstransportationcenter.org/assnfe/ev.asp?ID=5162__;!!CPANwP4y!UbYyXRVISCFydHJT_iQ7vCgZelpRtVM97vn8O0yQRAwJlBu94jVR8kG4gr-Bz6ZjoDFzbVtQhDGjSQzrB15QP-VmfkelMwRTsOkU$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umasstransportationcenter.org/Forms.asp?MODE=NEW&amp;Forms_FormTypeID=-99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hyperlink" Target="mailto:John.Bechard@dot.state.ma.u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e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svg"/><Relationship Id="rId11" Type="http://schemas.openxmlformats.org/officeDocument/2006/relationships/image" Target="../media/image16.jpe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2.png"/><Relationship Id="rId4" Type="http://schemas.openxmlformats.org/officeDocument/2006/relationships/hyperlink" Target="mass.gov/state-aid-reimbursable-programs-estimating-too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google.com/url?sa=i&amp;url=https%3A%2F%2Fwww.mass.gov%2Forgs%2Fmassachusetts-department-of-transportation&amp;psig=AOvVaw1lFM5V4MwiCf20aXcNCU3r&amp;ust=1635345232755000&amp;source=images&amp;cd=vfe&amp;ved=0CAsQjRxqFwoTCMjx3fCl6PMCFQAAAAAdAAAAABA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chart" Target="../charts/char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May be an image of nature, road and bridge">
            <a:extLst>
              <a:ext uri="{FF2B5EF4-FFF2-40B4-BE49-F238E27FC236}">
                <a16:creationId xmlns:a16="http://schemas.microsoft.com/office/drawing/2014/main" id="{B1C493BB-AF4F-4FA1-B3EE-7C91B33DA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5" t="2517" r="19296" b="28624"/>
          <a:stretch/>
        </p:blipFill>
        <p:spPr bwMode="auto">
          <a:xfrm>
            <a:off x="1" y="81771"/>
            <a:ext cx="12192000" cy="815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92FA58-401F-49A9-94A9-CCF1C4BD0936}"/>
              </a:ext>
            </a:extLst>
          </p:cNvPr>
          <p:cNvSpPr txBox="1"/>
          <p:nvPr/>
        </p:nvSpPr>
        <p:spPr>
          <a:xfrm>
            <a:off x="607134" y="1735107"/>
            <a:ext cx="11169654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ea typeface="+mn-lt"/>
                <a:cs typeface="+mn-lt"/>
              </a:rPr>
              <a:t>NBM 2023 Spring Technical Session </a:t>
            </a:r>
          </a:p>
          <a:p>
            <a:endParaRPr lang="en-US" sz="2800" b="1" dirty="0">
              <a:ea typeface="+mn-lt"/>
              <a:cs typeface="+mn-lt"/>
            </a:endParaRPr>
          </a:p>
          <a:p>
            <a:endParaRPr lang="en-US" sz="2800" b="1" dirty="0">
              <a:ea typeface="+mn-lt"/>
              <a:cs typeface="+mn-lt"/>
            </a:endParaRPr>
          </a:p>
          <a:p>
            <a:endParaRPr lang="en-US" sz="2800" b="1" dirty="0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7C48BC-FB77-4DAD-82AB-D769142101EA}"/>
              </a:ext>
            </a:extLst>
          </p:cNvPr>
          <p:cNvSpPr txBox="1"/>
          <p:nvPr/>
        </p:nvSpPr>
        <p:spPr>
          <a:xfrm>
            <a:off x="519902" y="2894803"/>
            <a:ext cx="7975903" cy="26161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sz="2800" b="1" i="1" dirty="0"/>
          </a:p>
          <a:p>
            <a:endParaRPr lang="en-US" sz="2800" b="1" i="1" dirty="0"/>
          </a:p>
          <a:p>
            <a:r>
              <a:rPr lang="en-US" sz="2800" b="1" i="1" dirty="0"/>
              <a:t>John J. Bechard, P.E.</a:t>
            </a:r>
            <a:br>
              <a:rPr lang="en-US" sz="2800" b="1" i="1" dirty="0">
                <a:cs typeface="Calibri"/>
              </a:rPr>
            </a:br>
            <a:r>
              <a:rPr lang="en-US" sz="2800" b="1" i="1" dirty="0"/>
              <a:t>Deputy Chief Engineer for Project Development  </a:t>
            </a:r>
            <a:br>
              <a:rPr lang="en-US" sz="2800" b="1" i="1" dirty="0"/>
            </a:br>
            <a:endParaRPr lang="en-US" sz="2800" b="1" i="1" dirty="0">
              <a:cs typeface="Calibri"/>
            </a:endParaRPr>
          </a:p>
          <a:p>
            <a:r>
              <a:rPr lang="en-US" sz="2400" b="1" i="1" dirty="0"/>
              <a:t>April 5, 2023</a:t>
            </a:r>
            <a:endParaRPr lang="en-US" sz="2400" b="1" i="1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19F6C3-6E74-44F0-8DDA-C328A0233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18" y="5969285"/>
            <a:ext cx="2562081" cy="689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37E325-C961-5A01-DE90-03A62BEE0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156" y="5403911"/>
            <a:ext cx="1646469" cy="14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19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E654902-8A8B-C205-62F3-0C98F5586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" y="0"/>
            <a:ext cx="12200964" cy="1495032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90" y="456861"/>
            <a:ext cx="7955706" cy="508697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9525">
              <a:spcBef>
                <a:spcPts val="79"/>
              </a:spcBef>
            </a:pPr>
            <a:r>
              <a:rPr sz="3600" b="1" spc="-11" dirty="0">
                <a:solidFill>
                  <a:schemeClr val="bg1"/>
                </a:solidFill>
                <a:latin typeface="+mn-lt"/>
                <a:cs typeface="Calibri"/>
              </a:rPr>
              <a:t>Complete Streets </a:t>
            </a:r>
            <a:r>
              <a:rPr lang="en-US" sz="3600" b="1" spc="-23" dirty="0">
                <a:solidFill>
                  <a:schemeClr val="bg1"/>
                </a:solidFill>
                <a:latin typeface="+mn-lt"/>
                <a:cs typeface="Calibri"/>
              </a:rPr>
              <a:t>Funding</a:t>
            </a:r>
            <a:r>
              <a:rPr sz="3600" b="1" spc="-45" dirty="0">
                <a:solidFill>
                  <a:schemeClr val="bg1"/>
                </a:solidFill>
                <a:latin typeface="+mn-lt"/>
                <a:cs typeface="Calibri"/>
              </a:rPr>
              <a:t> </a:t>
            </a:r>
            <a:r>
              <a:rPr sz="3600" b="1" spc="-19" dirty="0">
                <a:solidFill>
                  <a:schemeClr val="bg1"/>
                </a:solidFill>
                <a:latin typeface="+mn-lt"/>
                <a:cs typeface="Calibri"/>
              </a:rPr>
              <a:t>Program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37643" y="1545104"/>
            <a:ext cx="8490587" cy="381787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352425" marR="151448" indent="-342900">
              <a:spcBef>
                <a:spcPts val="398"/>
              </a:spcBef>
              <a:buFont typeface="Arial" panose="020B0604020202020204" pitchFamily="34" charset="0"/>
              <a:buChar char="•"/>
              <a:tabLst>
                <a:tab pos="266224" algn="l"/>
                <a:tab pos="266700" algn="l"/>
              </a:tabLst>
            </a:pPr>
            <a:r>
              <a:rPr lang="en-US" sz="2400" spc="-8" dirty="0">
                <a:latin typeface="Calibri"/>
                <a:cs typeface="Calibri"/>
              </a:rPr>
              <a:t>Encourages </a:t>
            </a:r>
            <a:r>
              <a:rPr lang="en-US" sz="2400" spc="-11" dirty="0">
                <a:latin typeface="Calibri"/>
                <a:cs typeface="Calibri"/>
              </a:rPr>
              <a:t>communities to incorporate Complete Streets principles into regular local planning and design practices</a:t>
            </a:r>
          </a:p>
          <a:p>
            <a:pPr marL="609600" marR="151448" lvl="1" indent="-257175">
              <a:spcBef>
                <a:spcPts val="398"/>
              </a:spcBef>
              <a:buFont typeface="Arial" panose="020B0604020202020204" pitchFamily="34" charset="0"/>
              <a:buChar char="•"/>
              <a:tabLst>
                <a:tab pos="266224" algn="l"/>
                <a:tab pos="266700" algn="l"/>
              </a:tabLst>
            </a:pPr>
            <a:r>
              <a:rPr lang="en-US" sz="2000" spc="-11" dirty="0">
                <a:latin typeface="Calibri"/>
                <a:cs typeface="Calibri"/>
              </a:rPr>
              <a:t>Safe and accessible travel for all roadway users regardless of age or ability</a:t>
            </a:r>
          </a:p>
          <a:p>
            <a:pPr marL="609600" marR="151448" lvl="1" indent="-257175">
              <a:spcBef>
                <a:spcPts val="398"/>
              </a:spcBef>
              <a:buFont typeface="Arial" panose="020B0604020202020204" pitchFamily="34" charset="0"/>
              <a:buChar char="•"/>
              <a:tabLst>
                <a:tab pos="266224" algn="l"/>
                <a:tab pos="266700" algn="l"/>
              </a:tabLst>
            </a:pPr>
            <a:r>
              <a:rPr lang="en-US" sz="2000" spc="-11" dirty="0">
                <a:latin typeface="Calibri"/>
                <a:cs typeface="Calibri"/>
              </a:rPr>
              <a:t>Projects include sidewalks, bike lanes, paths, curb extensions, and more!</a:t>
            </a:r>
          </a:p>
          <a:p>
            <a:pPr marL="352425" marR="151448" indent="-342900"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266224" algn="l"/>
                <a:tab pos="266700" algn="l"/>
              </a:tabLst>
            </a:pPr>
            <a:r>
              <a:rPr lang="en-US" sz="2400" spc="-11" dirty="0">
                <a:latin typeface="Calibri"/>
                <a:cs typeface="Calibri"/>
              </a:rPr>
              <a:t>Provides technical </a:t>
            </a:r>
            <a:r>
              <a:rPr lang="en-US" sz="2400" spc="-8" dirty="0">
                <a:latin typeface="Calibri"/>
                <a:cs typeface="Calibri"/>
              </a:rPr>
              <a:t>assistance </a:t>
            </a:r>
            <a:r>
              <a:rPr lang="en-US" sz="2400" spc="-4" dirty="0">
                <a:latin typeface="Calibri"/>
                <a:cs typeface="Calibri"/>
              </a:rPr>
              <a:t>and </a:t>
            </a:r>
            <a:r>
              <a:rPr lang="en-US" sz="2400" spc="-8" dirty="0">
                <a:latin typeface="Calibri"/>
                <a:cs typeface="Calibri"/>
              </a:rPr>
              <a:t>project funds </a:t>
            </a:r>
            <a:r>
              <a:rPr lang="en-US" sz="2400" spc="-15" dirty="0">
                <a:latin typeface="Calibri"/>
                <a:cs typeface="Calibri"/>
              </a:rPr>
              <a:t>to </a:t>
            </a:r>
            <a:r>
              <a:rPr lang="en-US" sz="2400" spc="-8" dirty="0">
                <a:latin typeface="Calibri"/>
                <a:cs typeface="Calibri"/>
              </a:rPr>
              <a:t>incentivize ongoing change</a:t>
            </a:r>
          </a:p>
          <a:p>
            <a:pPr marL="609600" marR="151448" lvl="1" indent="-257175"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266224" algn="l"/>
                <a:tab pos="266700" algn="l"/>
              </a:tabLst>
            </a:pPr>
            <a:r>
              <a:rPr lang="en-US" sz="2000" spc="-8" dirty="0">
                <a:latin typeface="Calibri"/>
                <a:cs typeface="Calibri"/>
              </a:rPr>
              <a:t>Tier 2 Technical Assistance grants: up to $38K</a:t>
            </a:r>
          </a:p>
          <a:p>
            <a:pPr marL="609600" marR="151448" lvl="1" indent="-257175"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266224" algn="l"/>
                <a:tab pos="266700" algn="l"/>
              </a:tabLst>
            </a:pPr>
            <a:r>
              <a:rPr lang="en-US" sz="2000" spc="-8" dirty="0">
                <a:latin typeface="Calibri"/>
                <a:cs typeface="Calibri"/>
              </a:rPr>
              <a:t>Tier 3 Project grants: up to $500K (competitive application process)</a:t>
            </a:r>
          </a:p>
          <a:p>
            <a:pPr marL="1066800" marR="151448" lvl="2" indent="-257175"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266224" algn="l"/>
                <a:tab pos="266700" algn="l"/>
              </a:tabLst>
            </a:pPr>
            <a:r>
              <a:rPr lang="en-US" sz="2000" spc="-8" dirty="0">
                <a:latin typeface="Calibri"/>
                <a:cs typeface="Calibri"/>
              </a:rPr>
              <a:t>Design funded separately by municipality </a:t>
            </a:r>
          </a:p>
          <a:p>
            <a:pPr marL="9525" marR="151448">
              <a:spcBef>
                <a:spcPts val="450"/>
              </a:spcBef>
              <a:tabLst>
                <a:tab pos="266224" algn="l"/>
                <a:tab pos="266700" algn="l"/>
              </a:tabLst>
            </a:pP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ADB24A41-7D16-439E-A471-530CF93F5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15" y="-822304"/>
            <a:ext cx="336086" cy="92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5399" dirty="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FFC8F1-0409-4992-8BA7-5B9115305E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545"/>
          <a:stretch/>
        </p:blipFill>
        <p:spPr>
          <a:xfrm>
            <a:off x="1841488" y="5289297"/>
            <a:ext cx="2743200" cy="936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FAA80B-D99B-4E01-9990-F51CF153C6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680" b="27273"/>
          <a:stretch/>
        </p:blipFill>
        <p:spPr>
          <a:xfrm>
            <a:off x="4675827" y="5289298"/>
            <a:ext cx="2743200" cy="8748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CA69DD-3701-43D3-854E-01DB78E051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266"/>
          <a:stretch/>
        </p:blipFill>
        <p:spPr>
          <a:xfrm>
            <a:off x="7501096" y="5403499"/>
            <a:ext cx="2743200" cy="661248"/>
          </a:xfrm>
          <a:prstGeom prst="rect">
            <a:avLst/>
          </a:prstGeom>
        </p:spPr>
      </p:pic>
      <p:pic>
        <p:nvPicPr>
          <p:cNvPr id="13" name="Picture 2" descr="Traffic alert: Route 25 exit 3 ramp to close tonight - CapeCod.com">
            <a:extLst>
              <a:ext uri="{FF2B5EF4-FFF2-40B4-BE49-F238E27FC236}">
                <a16:creationId xmlns:a16="http://schemas.microsoft.com/office/drawing/2014/main" id="{5B723320-D9E3-44DE-9529-388F5A3A8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26000" r="5693" b="23333"/>
          <a:stretch/>
        </p:blipFill>
        <p:spPr bwMode="auto">
          <a:xfrm>
            <a:off x="10244296" y="6226029"/>
            <a:ext cx="1766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515FBDA-2E13-7491-D28D-A6DF39A80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" y="0"/>
            <a:ext cx="12200964" cy="1495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909CAB-D894-4E64-B567-7C3137FD6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02" y="207236"/>
            <a:ext cx="7886700" cy="99417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+mn-lt"/>
              </a:rPr>
              <a:t>Local Bottleneck Reduction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AD773-DCEE-4757-AF87-E5BEFCF7C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802" y="1791009"/>
            <a:ext cx="6259878" cy="3808809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Funds solutions to address local congestion bottlenecks to improve traffic flow and safety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Competitive application program provides up to $500,000 in construction funding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Project design is completed at no cost by a MassDOT-led consultant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Eligible project types include: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Addition of turn/through/auxiliary lanes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Geometric changes to the roadway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Improved pavement markings or signage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New signal equipment or improvements such as coordination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CC663C-4C4E-4CBC-BB37-05D4B8E231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78" t="4141" r="7200"/>
          <a:stretch/>
        </p:blipFill>
        <p:spPr>
          <a:xfrm>
            <a:off x="8070927" y="1791009"/>
            <a:ext cx="2784536" cy="1904405"/>
          </a:xfrm>
          <a:prstGeom prst="rect">
            <a:avLst/>
          </a:prstGeom>
        </p:spPr>
      </p:pic>
      <p:pic>
        <p:nvPicPr>
          <p:cNvPr id="6" name="Picture Placeholder 71">
            <a:extLst>
              <a:ext uri="{FF2B5EF4-FFF2-40B4-BE49-F238E27FC236}">
                <a16:creationId xmlns:a16="http://schemas.microsoft.com/office/drawing/2014/main" id="{DD6E25CF-027A-B974-91E6-43E137506C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" r="-323"/>
          <a:stretch/>
        </p:blipFill>
        <p:spPr>
          <a:xfrm>
            <a:off x="8055335" y="3884838"/>
            <a:ext cx="2800128" cy="1845789"/>
          </a:xfrm>
          <a:prstGeom prst="rect">
            <a:avLst/>
          </a:prstGeom>
        </p:spPr>
      </p:pic>
      <p:pic>
        <p:nvPicPr>
          <p:cNvPr id="10" name="Picture 2" descr="Traffic alert: Route 25 exit 3 ramp to close tonight - CapeCod.com">
            <a:extLst>
              <a:ext uri="{FF2B5EF4-FFF2-40B4-BE49-F238E27FC236}">
                <a16:creationId xmlns:a16="http://schemas.microsoft.com/office/drawing/2014/main" id="{BE6CB29F-0BEC-F0CE-C659-20495E531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26000" r="5693" b="23333"/>
          <a:stretch/>
        </p:blipFill>
        <p:spPr bwMode="auto">
          <a:xfrm>
            <a:off x="10233385" y="6204903"/>
            <a:ext cx="1766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123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63D3738-F3F4-389D-68EE-D433B9DEB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" y="0"/>
            <a:ext cx="12200964" cy="1495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B340A7-C79C-46C7-BAD6-34FAD575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91" y="325812"/>
            <a:ext cx="7886700" cy="99417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+mn-lt"/>
              </a:rPr>
              <a:t>Municipal Pavement Program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7AC24-C6E4-4787-8A7E-EFB64802F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91" y="1743646"/>
            <a:ext cx="6459047" cy="5341082"/>
          </a:xfrm>
        </p:spPr>
        <p:txBody>
          <a:bodyPr>
            <a:normAutofit/>
          </a:bodyPr>
          <a:lstStyle/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en-US" sz="2400" dirty="0">
                <a:ea typeface="Helvetica Neue Light" panose="02000403000000020004" pitchFamily="2" charset="0"/>
              </a:rPr>
              <a:t>Seeks to improve the condition of municipally-owned state numbered routes</a:t>
            </a:r>
          </a:p>
          <a:p>
            <a:pPr lvl="1">
              <a:spcAft>
                <a:spcPts val="375"/>
              </a:spcAft>
            </a:pPr>
            <a:r>
              <a:rPr lang="en-US" sz="1800" dirty="0">
                <a:cs typeface="Calibri"/>
              </a:rPr>
              <a:t>Projects include resurfacing, mill and overlay, and similar 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en-US" sz="2400" b="1" dirty="0">
                <a:cs typeface="Calibri"/>
              </a:rPr>
              <a:t>Not</a:t>
            </a:r>
            <a:r>
              <a:rPr lang="en-US" sz="2400" dirty="0">
                <a:cs typeface="Calibri"/>
              </a:rPr>
              <a:t> a competitive application program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en-US" sz="2400" dirty="0">
                <a:cs typeface="Calibri"/>
              </a:rPr>
              <a:t>MassDOT selects roadway segments based on:</a:t>
            </a:r>
          </a:p>
          <a:p>
            <a:pPr lvl="1">
              <a:spcBef>
                <a:spcPts val="375"/>
              </a:spcBef>
              <a:spcAft>
                <a:spcPts val="375"/>
              </a:spcAft>
            </a:pPr>
            <a:r>
              <a:rPr lang="en-US" sz="2000" dirty="0">
                <a:cs typeface="Calibri"/>
              </a:rPr>
              <a:t>Pavement condition data</a:t>
            </a:r>
          </a:p>
          <a:p>
            <a:pPr lvl="1">
              <a:spcBef>
                <a:spcPts val="375"/>
              </a:spcBef>
              <a:spcAft>
                <a:spcPts val="375"/>
              </a:spcAft>
            </a:pPr>
            <a:r>
              <a:rPr lang="en-US" sz="2000" dirty="0">
                <a:cs typeface="Calibri"/>
              </a:rPr>
              <a:t>Locally owned state route mileage in a municipality</a:t>
            </a:r>
          </a:p>
          <a:p>
            <a:pPr lvl="1">
              <a:spcBef>
                <a:spcPts val="375"/>
              </a:spcBef>
              <a:spcAft>
                <a:spcPts val="375"/>
              </a:spcAft>
            </a:pPr>
            <a:r>
              <a:rPr lang="en-US" sz="2000" dirty="0">
                <a:cs typeface="Calibri"/>
              </a:rPr>
              <a:t>Geographic equity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en-US" sz="2200" dirty="0">
                <a:cs typeface="Calibri"/>
              </a:rPr>
              <a:t>Funds as many segments as possible in a given year</a:t>
            </a:r>
          </a:p>
          <a:p>
            <a:pPr lvl="1">
              <a:spcAft>
                <a:spcPts val="375"/>
              </a:spcAft>
            </a:pPr>
            <a:r>
              <a:rPr lang="en-US" sz="1800" dirty="0">
                <a:cs typeface="Calibri"/>
              </a:rPr>
              <a:t>Project value depends on necessary roadway treatments</a:t>
            </a:r>
          </a:p>
          <a:p>
            <a:pPr>
              <a:spcAft>
                <a:spcPts val="375"/>
              </a:spcAft>
            </a:pPr>
            <a:r>
              <a:rPr lang="en-US" sz="2200" dirty="0">
                <a:cs typeface="Calibri"/>
              </a:rPr>
              <a:t>Design and construction managed by MassDOT and its contractor in coordination with community</a:t>
            </a:r>
          </a:p>
        </p:txBody>
      </p:sp>
      <p:pic>
        <p:nvPicPr>
          <p:cNvPr id="7" name="Picture 2" descr="Traffic alert: Route 25 exit 3 ramp to close tonight - CapeCod.com">
            <a:extLst>
              <a:ext uri="{FF2B5EF4-FFF2-40B4-BE49-F238E27FC236}">
                <a16:creationId xmlns:a16="http://schemas.microsoft.com/office/drawing/2014/main" id="{E89CA11B-A80D-410F-98CA-5ABB9545D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26000" r="5693" b="23333"/>
          <a:stretch/>
        </p:blipFill>
        <p:spPr bwMode="auto">
          <a:xfrm>
            <a:off x="10214706" y="6279493"/>
            <a:ext cx="1766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7C1E01-4C7F-4FF5-96FA-471DF66AE2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3" b="89890" l="34449" r="85878">
                        <a14:foregroundMark x1="36490" y1="26654" x2="36490" y2="26654"/>
                        <a14:foregroundMark x1="36735" y1="35110" x2="36735" y2="35110"/>
                        <a14:foregroundMark x1="34449" y1="25368" x2="34449" y2="25368"/>
                        <a14:backgroundMark x1="41143" y1="84743" x2="41143" y2="84743"/>
                      </a14:backgroundRemoval>
                    </a14:imgEffect>
                  </a14:imgLayer>
                </a14:imgProps>
              </a:ext>
            </a:extLst>
          </a:blip>
          <a:srcRect l="32558" r="8026"/>
          <a:stretch/>
        </p:blipFill>
        <p:spPr>
          <a:xfrm>
            <a:off x="7784983" y="2255611"/>
            <a:ext cx="3006307" cy="259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14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ED8B8D9C-F903-5709-6DBB-6E82DB08C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" y="0"/>
            <a:ext cx="12200964" cy="1495032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1926" y="493167"/>
            <a:ext cx="7485190" cy="508697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9525">
              <a:spcBef>
                <a:spcPts val="79"/>
              </a:spcBef>
            </a:pPr>
            <a:r>
              <a:rPr lang="en-US" sz="3600" b="1" spc="-19" dirty="0">
                <a:solidFill>
                  <a:schemeClr val="bg1"/>
                </a:solidFill>
                <a:latin typeface="+mn-lt"/>
                <a:cs typeface="Calibri"/>
              </a:rPr>
              <a:t>Municipal Small Bridge Program</a:t>
            </a:r>
            <a:endParaRPr sz="3600" b="1" spc="-19" dirty="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61926" y="1705772"/>
            <a:ext cx="5880887" cy="344645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2425" indent="-342900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sz="2400" dirty="0">
                <a:cs typeface="Calibri"/>
              </a:rPr>
              <a:t>Provides cities and </a:t>
            </a:r>
            <a:r>
              <a:rPr lang="en-US" sz="2400" spc="-8" dirty="0">
                <a:cs typeface="Calibri"/>
              </a:rPr>
              <a:t>towns with</a:t>
            </a:r>
            <a:r>
              <a:rPr sz="2400" spc="-8" dirty="0">
                <a:cs typeface="Calibri"/>
              </a:rPr>
              <a:t> </a:t>
            </a:r>
            <a:r>
              <a:rPr sz="2400" spc="-4" dirty="0">
                <a:cs typeface="Calibri"/>
              </a:rPr>
              <a:t>financial support </a:t>
            </a:r>
            <a:r>
              <a:rPr sz="2400" spc="-15" dirty="0">
                <a:cs typeface="Calibri"/>
              </a:rPr>
              <a:t>for </a:t>
            </a:r>
            <a:r>
              <a:rPr sz="2400" spc="-4" dirty="0">
                <a:cs typeface="Calibri"/>
              </a:rPr>
              <a:t>small </a:t>
            </a:r>
            <a:r>
              <a:rPr sz="2400" spc="-8" dirty="0">
                <a:cs typeface="Calibri"/>
              </a:rPr>
              <a:t>bridge</a:t>
            </a:r>
            <a:r>
              <a:rPr sz="2400" spc="-15" dirty="0">
                <a:cs typeface="Calibri"/>
              </a:rPr>
              <a:t> </a:t>
            </a:r>
            <a:r>
              <a:rPr sz="2400" spc="-4" dirty="0">
                <a:cs typeface="Calibri"/>
              </a:rPr>
              <a:t>replacement,</a:t>
            </a:r>
            <a:r>
              <a:rPr lang="en-US" sz="2400" dirty="0">
                <a:cs typeface="Calibri"/>
              </a:rPr>
              <a:t> </a:t>
            </a:r>
            <a:r>
              <a:rPr sz="2400" spc="-8" dirty="0">
                <a:cs typeface="Calibri"/>
              </a:rPr>
              <a:t>preservation</a:t>
            </a:r>
            <a:r>
              <a:rPr lang="en-US" sz="2400" spc="-8" dirty="0">
                <a:cs typeface="Calibri"/>
              </a:rPr>
              <a:t>,</a:t>
            </a:r>
            <a:r>
              <a:rPr sz="2400" spc="-8" dirty="0">
                <a:cs typeface="Calibri"/>
              </a:rPr>
              <a:t> </a:t>
            </a:r>
            <a:r>
              <a:rPr sz="2400" dirty="0">
                <a:cs typeface="Calibri"/>
              </a:rPr>
              <a:t>and </a:t>
            </a:r>
            <a:r>
              <a:rPr sz="2400" spc="-8" dirty="0">
                <a:cs typeface="Calibri"/>
              </a:rPr>
              <a:t>rehabilitation</a:t>
            </a:r>
            <a:r>
              <a:rPr sz="2400" spc="-26" dirty="0">
                <a:cs typeface="Calibri"/>
              </a:rPr>
              <a:t> </a:t>
            </a:r>
            <a:r>
              <a:rPr sz="2400" spc="-8" dirty="0">
                <a:cs typeface="Calibri"/>
              </a:rPr>
              <a:t>projects</a:t>
            </a:r>
            <a:endParaRPr lang="en-US" sz="2400" spc="-8" dirty="0">
              <a:cs typeface="Calibri"/>
            </a:endParaRPr>
          </a:p>
          <a:p>
            <a:pPr marL="638175" lvl="1" indent="-285750"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spc="-8" dirty="0">
                <a:cs typeface="Calibri"/>
              </a:rPr>
              <a:t>Bridges must be municipally owned on </a:t>
            </a:r>
            <a:r>
              <a:rPr lang="en-US" spc="-4" dirty="0">
                <a:cs typeface="Calibri"/>
              </a:rPr>
              <a:t>public</a:t>
            </a:r>
            <a:r>
              <a:rPr lang="en-US" dirty="0">
                <a:cs typeface="Calibri"/>
              </a:rPr>
              <a:t> </a:t>
            </a:r>
            <a:r>
              <a:rPr lang="en-US" spc="-19" dirty="0">
                <a:cs typeface="Calibri"/>
              </a:rPr>
              <a:t>ways </a:t>
            </a:r>
            <a:r>
              <a:rPr lang="en-US" dirty="0">
                <a:cs typeface="Calibri"/>
              </a:rPr>
              <a:t>with </a:t>
            </a:r>
            <a:r>
              <a:rPr lang="en-US" spc="-4" dirty="0">
                <a:cs typeface="Calibri"/>
              </a:rPr>
              <a:t>spans between 10' </a:t>
            </a:r>
            <a:r>
              <a:rPr lang="en-US" dirty="0">
                <a:cs typeface="Calibri"/>
              </a:rPr>
              <a:t>and </a:t>
            </a:r>
            <a:r>
              <a:rPr lang="en-US" spc="-4" dirty="0">
                <a:cs typeface="Calibri"/>
              </a:rPr>
              <a:t>20’ </a:t>
            </a:r>
          </a:p>
          <a:p>
            <a:pPr marL="352425" indent="-34290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sz="2400" dirty="0">
                <a:cs typeface="Calibri"/>
              </a:rPr>
              <a:t>FY23: program utilizes competitive phased grants:</a:t>
            </a:r>
          </a:p>
          <a:p>
            <a:pPr marL="638175" lvl="1" indent="-28575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dirty="0">
                <a:cs typeface="Calibri"/>
              </a:rPr>
              <a:t>Phase 1: design conducted by MassDOT led consultant at no cost, or a grant up to $100k</a:t>
            </a:r>
          </a:p>
          <a:p>
            <a:pPr marL="638175" lvl="1" indent="-285750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dirty="0">
                <a:cs typeface="Calibri"/>
              </a:rPr>
              <a:t>Phase 2: construction up to $500K</a:t>
            </a:r>
            <a:endParaRPr lang="en-US" sz="2400" dirty="0">
              <a:cs typeface="Calibri"/>
            </a:endParaRPr>
          </a:p>
        </p:txBody>
      </p:sp>
      <p:pic>
        <p:nvPicPr>
          <p:cNvPr id="11" name="Picture 2" descr="Traffic alert: Route 25 exit 3 ramp to close tonight - CapeCod.com">
            <a:extLst>
              <a:ext uri="{FF2B5EF4-FFF2-40B4-BE49-F238E27FC236}">
                <a16:creationId xmlns:a16="http://schemas.microsoft.com/office/drawing/2014/main" id="{B5FF2E4E-981F-4D84-B79F-EE37FAD79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26000" r="5693" b="23333"/>
          <a:stretch/>
        </p:blipFill>
        <p:spPr bwMode="auto">
          <a:xfrm>
            <a:off x="10195203" y="6237475"/>
            <a:ext cx="1766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A0BF64-C89A-4227-8710-896DF27A2D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1" t="-491" r="2973" b="12630"/>
          <a:stretch/>
        </p:blipFill>
        <p:spPr>
          <a:xfrm>
            <a:off x="7395389" y="1721156"/>
            <a:ext cx="3066044" cy="2014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3D2DA7-2C17-C619-7094-D9F1D4442B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849"/>
          <a:stretch/>
        </p:blipFill>
        <p:spPr>
          <a:xfrm>
            <a:off x="7397319" y="3818566"/>
            <a:ext cx="3066044" cy="212922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36120465-1711-194F-CC7C-D2D6B4B40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" y="0"/>
            <a:ext cx="12200964" cy="149503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47F4AC2-498E-4A0E-8E21-90C83ECBE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98" y="434953"/>
            <a:ext cx="7849174" cy="625126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+mn-lt"/>
              </a:rPr>
              <a:t>Shared Streets and Spaces Program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B1E02-06BA-4860-913D-BDEB58B5F467}"/>
              </a:ext>
            </a:extLst>
          </p:cNvPr>
          <p:cNvSpPr txBox="1"/>
          <p:nvPr/>
        </p:nvSpPr>
        <p:spPr>
          <a:xfrm>
            <a:off x="793198" y="1637509"/>
            <a:ext cx="6432179" cy="4883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Quick-build projects that support public health, safe mobility, and renewed commerce </a:t>
            </a:r>
          </a:p>
          <a:p>
            <a:pPr marL="214313" indent="-214313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First launched as a response to COVID-19 then continued due to local success </a:t>
            </a:r>
          </a:p>
          <a:p>
            <a:pPr marL="214313" indent="-214313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</a:rPr>
              <a:t>Competitive application program</a:t>
            </a:r>
          </a:p>
          <a:p>
            <a:pPr marL="214313" indent="-214313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Eligible projects include permanent or pilot:</a:t>
            </a:r>
          </a:p>
          <a:p>
            <a:pPr marL="557213" lvl="1" indent="-214313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Sidewalks, paths, bicycle facilities, outdoor dining/programming equipment, traffic calming, and bus lane or bus stop improvements</a:t>
            </a:r>
          </a:p>
          <a:p>
            <a:pPr marL="557213" lvl="1" indent="-214313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Grant limits vary between $200K and $500K </a:t>
            </a:r>
          </a:p>
          <a:p>
            <a:pPr marL="214313" indent="-214313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</a:rPr>
              <a:t>Seeks to encourage communities to get creative</a:t>
            </a:r>
          </a:p>
          <a:p>
            <a:pPr marL="214313" indent="-214313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</a:rPr>
              <a:t>Progress of FY23 awards (184 grants!) will inform next round’s timing</a:t>
            </a:r>
            <a:endParaRPr lang="en-US" sz="15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1A5BFAB-B25A-4A15-88BB-C6296FFA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 t="20274" r="2027" b="30976"/>
          <a:stretch/>
        </p:blipFill>
        <p:spPr bwMode="auto">
          <a:xfrm>
            <a:off x="8325406" y="1756803"/>
            <a:ext cx="2712669" cy="20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470660A-2DEA-431D-9272-6D3711549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8" t="5324" r="13133" b="10686"/>
          <a:stretch/>
        </p:blipFill>
        <p:spPr bwMode="auto">
          <a:xfrm>
            <a:off x="8325406" y="3977979"/>
            <a:ext cx="2716103" cy="196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affic alert: Route 25 exit 3 ramp to close tonight - CapeCod.com">
            <a:extLst>
              <a:ext uri="{FF2B5EF4-FFF2-40B4-BE49-F238E27FC236}">
                <a16:creationId xmlns:a16="http://schemas.microsoft.com/office/drawing/2014/main" id="{BAEF4E80-5E5D-1B1D-0008-155002A38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26000" r="5693" b="23333"/>
          <a:stretch/>
        </p:blipFill>
        <p:spPr bwMode="auto">
          <a:xfrm>
            <a:off x="10155031" y="6238459"/>
            <a:ext cx="1766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692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3D41B5D7-14E9-2862-BA30-34892183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" y="0"/>
            <a:ext cx="12200964" cy="1495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1FEF14-B2B3-2B84-4FD2-E28DDB8F0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495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+mn-lt"/>
              </a:rPr>
              <a:t>WRAP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DD777-3699-D1BF-76BF-F3B643644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028" y="1600702"/>
            <a:ext cx="5805997" cy="482945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400" dirty="0"/>
              <a:t>In April 2022, Governor Baker approved $100M in funding for the Winter Recovery Assistance Program (WRAP)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400" dirty="0"/>
              <a:t>Funding is distributed to every community via a formula based on a municipality's share of locally owned roadway mileage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400" dirty="0"/>
              <a:t>Funds must be spent by June 30, 2023 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400" dirty="0"/>
              <a:t>Eligible project types: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sz="2000" dirty="0"/>
              <a:t>Rehabilitation, reconstruction, resurfacing or preservation of roadways and appurtenances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sz="2000" dirty="0"/>
              <a:t>Including sidewalks and bike lanes/paths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sz="2000" dirty="0"/>
              <a:t>Repair or replacement of traffic control devices, signage, guardrails, and storm grates</a:t>
            </a:r>
          </a:p>
          <a:p>
            <a:pPr lvl="1">
              <a:spcBef>
                <a:spcPts val="450"/>
              </a:spcBef>
              <a:spcAft>
                <a:spcPts val="450"/>
              </a:spcAft>
            </a:pPr>
            <a:r>
              <a:rPr lang="en-US" sz="2000" dirty="0"/>
              <a:t>Road striping or painting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1D925B-EE81-BE09-0CB4-D7841FA47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29" y="1623431"/>
            <a:ext cx="2860385" cy="209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320A606-8128-CBF8-9181-79D8DBFEF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30" y="3863598"/>
            <a:ext cx="2860385" cy="214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raffic alert: Route 25 exit 3 ramp to close tonight - CapeCod.com">
            <a:extLst>
              <a:ext uri="{FF2B5EF4-FFF2-40B4-BE49-F238E27FC236}">
                <a16:creationId xmlns:a16="http://schemas.microsoft.com/office/drawing/2014/main" id="{008577E6-4FD4-66EE-3259-BC75844F4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26000" r="5693" b="23333"/>
          <a:stretch/>
        </p:blipFill>
        <p:spPr bwMode="auto">
          <a:xfrm>
            <a:off x="10191440" y="6211305"/>
            <a:ext cx="1766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432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DBE9EF5-766F-4EE7-9F12-E47AA04B2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2" y="-48094"/>
            <a:ext cx="12200964" cy="1495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2D6B20-2983-44DE-BE04-2741C5E29235}"/>
              </a:ext>
            </a:extLst>
          </p:cNvPr>
          <p:cNvSpPr txBox="1"/>
          <p:nvPr/>
        </p:nvSpPr>
        <p:spPr>
          <a:xfrm>
            <a:off x="369116" y="489183"/>
            <a:ext cx="774653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Municipal Funding Program Updates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182D2E-55E9-4444-BB08-CE6F6196C8AB}"/>
              </a:ext>
            </a:extLst>
          </p:cNvPr>
          <p:cNvSpPr txBox="1"/>
          <p:nvPr/>
        </p:nvSpPr>
        <p:spPr>
          <a:xfrm>
            <a:off x="284274" y="1533465"/>
            <a:ext cx="996100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 indent="-342900" algn="just">
              <a:buFont typeface="Arial" panose="020B0604020202020204" pitchFamily="34" charset="0"/>
              <a:buChar char="•"/>
            </a:pPr>
            <a:endParaRPr lang="en-US" sz="2000">
              <a:ea typeface="+mn-lt"/>
              <a:cs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>
              <a:ea typeface="+mn-lt"/>
              <a:cs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7B4F4-57FD-4EC8-816D-37E370839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5282" y="6199383"/>
            <a:ext cx="1932807" cy="520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88AC24-A903-430C-A236-345EB72798C7}"/>
              </a:ext>
            </a:extLst>
          </p:cNvPr>
          <p:cNvSpPr txBox="1"/>
          <p:nvPr/>
        </p:nvSpPr>
        <p:spPr>
          <a:xfrm>
            <a:off x="284274" y="1606370"/>
            <a:ext cx="10267286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Chapter 90 Program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Apportionment letters for FY24 mailed out in February, also listed on Chapter 90 website.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Complete Streets Funding Program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FY24 grant round #1 applications due May 1. Expect to hear around June.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Local Bottleneck Reduction Program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FY24 grant round application deadline was March 31, Expect to hear around July.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Municipal Pavement Program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Hope to talk w/municipalities selected for FY24 program year this Spring.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Currently working through implementation of FY23 projects.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Municipal Small Bridge Program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New grant round opening May 1, closing June 30. No program changes.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Shared Streets and Spaces Program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Planning another grant round in FY24, but no date available at this time.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Winter Recovery Assistance Program (WRAP)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98% of communities under contract with MassDOT for these funds – keep spending!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F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unds no longer available after June 30</a:t>
            </a:r>
            <a:r>
              <a:rPr lang="en-US" baseline="300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this year.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80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3AB062D-28F6-EE50-5DF1-1A595CAC4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" y="0"/>
            <a:ext cx="12200964" cy="1495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7A57B3-2A77-4F9D-A69F-FBB05FBB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981" y="69054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+mn-lt"/>
              </a:rPr>
              <a:t>Municipal Program Web-sites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565D2-C22E-89EE-F600-6FACD0761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981" y="1695718"/>
            <a:ext cx="8450495" cy="4525963"/>
          </a:xfrm>
        </p:spPr>
        <p:txBody>
          <a:bodyPr>
            <a:normAutofit/>
          </a:bodyPr>
          <a:lstStyle/>
          <a:p>
            <a:r>
              <a:rPr lang="en-US" dirty="0"/>
              <a:t>Do you have questions? </a:t>
            </a:r>
          </a:p>
          <a:p>
            <a:r>
              <a:rPr lang="en-US" dirty="0"/>
              <a:t>Each program presented today has a website and program guidance: </a:t>
            </a:r>
          </a:p>
          <a:p>
            <a:pPr lvl="1">
              <a:spcBef>
                <a:spcPts val="600"/>
              </a:spcBef>
            </a:pPr>
            <a:r>
              <a:rPr lang="en-US" sz="1600" u="sng" dirty="0"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Chapter 90 Program</a:t>
            </a:r>
            <a:r>
              <a:rPr lang="en-US" sz="1600" u="sng" dirty="0"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600" dirty="0">
                <a:hlinkClick r:id="rId4"/>
              </a:rPr>
              <a:t>www.mass.gov/chapter-90-program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sz="1600" u="sng" dirty="0"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Complete Streets Funding Program</a:t>
            </a:r>
            <a:r>
              <a:rPr lang="en-US" sz="1600" u="sng" dirty="0"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600" dirty="0">
                <a:hlinkClick r:id="rId5"/>
              </a:rPr>
              <a:t>gis.massdot.state.ma.us/</a:t>
            </a:r>
            <a:r>
              <a:rPr lang="en-US" sz="1600" dirty="0" err="1">
                <a:hlinkClick r:id="rId5"/>
              </a:rPr>
              <a:t>completestreets</a:t>
            </a:r>
            <a:r>
              <a:rPr lang="en-US" sz="1600" dirty="0">
                <a:hlinkClick r:id="rId5"/>
              </a:rPr>
              <a:t>/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sz="1600" u="sng" dirty="0"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Local Bottleneck Reduction Program</a:t>
            </a:r>
            <a:r>
              <a:rPr lang="en-US" sz="1600" u="sng" dirty="0"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600" dirty="0">
                <a:hlinkClick r:id="rId7"/>
              </a:rPr>
              <a:t>www.mass.gov/local-bottleneck-reduction-program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sz="1600" u="sng" dirty="0"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Municipal Pavement Program</a:t>
            </a:r>
            <a:r>
              <a:rPr lang="en-US" sz="1600" u="sng" dirty="0"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600" dirty="0">
                <a:hlinkClick r:id="rId8"/>
              </a:rPr>
              <a:t>www.mass.gov/municipal-pavement-program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sz="1600" u="sng" dirty="0">
                <a:ea typeface="Calibri" panose="020F0502020204030204" pitchFamily="34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Municipal Small Bridge Program</a:t>
            </a:r>
            <a:r>
              <a:rPr lang="en-US" sz="1600" u="sng" dirty="0"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600" dirty="0">
                <a:hlinkClick r:id="rId10"/>
              </a:rPr>
              <a:t>www.mass.gov/municipal-small-bridge-program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sz="1600" u="sng" dirty="0">
                <a:ea typeface="Calibri" panose="020F0502020204030204" pitchFamily="34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Shared Streets &amp; Spaces </a:t>
            </a:r>
            <a:r>
              <a:rPr lang="en-US" sz="1600" u="sng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600" dirty="0">
                <a:hlinkClick r:id="rId12"/>
              </a:rPr>
              <a:t>www.mass.gov/shared-streets-and-spaces-grant-program</a:t>
            </a:r>
            <a:endParaRPr lang="en-US" sz="1600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  <a:spcAft>
                <a:spcPts val="800"/>
              </a:spcAft>
            </a:pPr>
            <a:r>
              <a:rPr lang="en-US" sz="1600" u="sng" dirty="0">
                <a:ea typeface="Calibri" panose="020F0502020204030204" pitchFamily="34" charset="0"/>
                <a:cs typeface="Times New Roman" panose="02020603050405020304" pitchFamily="18" charset="0"/>
              </a:rPr>
              <a:t>WRAP - </a:t>
            </a:r>
            <a:r>
              <a:rPr lang="en-US" sz="1600" dirty="0">
                <a:hlinkClick r:id="rId13"/>
              </a:rPr>
              <a:t>www.mass.gov/winter-recovery-assistance-program-wrap</a:t>
            </a:r>
            <a:endParaRPr lang="en-US" sz="1600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2" descr="Traffic alert: Route 25 exit 3 ramp to close tonight - CapeCod.com">
            <a:extLst>
              <a:ext uri="{FF2B5EF4-FFF2-40B4-BE49-F238E27FC236}">
                <a16:creationId xmlns:a16="http://schemas.microsoft.com/office/drawing/2014/main" id="{E20C57C7-0B8E-5DD6-006C-23F0CDC1E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26000" r="5693" b="23333"/>
          <a:stretch/>
        </p:blipFill>
        <p:spPr bwMode="auto">
          <a:xfrm>
            <a:off x="10317274" y="6221681"/>
            <a:ext cx="1766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988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DBE9EF5-766F-4EE7-9F12-E47AA04B2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2" y="3277"/>
            <a:ext cx="12200964" cy="1495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2D6B20-2983-44DE-BE04-2741C5E29235}"/>
              </a:ext>
            </a:extLst>
          </p:cNvPr>
          <p:cNvSpPr txBox="1"/>
          <p:nvPr/>
        </p:nvSpPr>
        <p:spPr>
          <a:xfrm>
            <a:off x="662730" y="581476"/>
            <a:ext cx="1027651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MassDOT Innovation Conference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May 2-3, 2023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182D2E-55E9-4444-BB08-CE6F6196C8AB}"/>
              </a:ext>
            </a:extLst>
          </p:cNvPr>
          <p:cNvSpPr txBox="1"/>
          <p:nvPr/>
        </p:nvSpPr>
        <p:spPr>
          <a:xfrm>
            <a:off x="405753" y="1603635"/>
            <a:ext cx="11374573" cy="16773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DCU Center, Worcester, </a:t>
            </a: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 in person with virtual (limited sessions) attendance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 open until 5/2</a:t>
            </a:r>
            <a:b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Register Today at </a:t>
            </a:r>
            <a:r>
              <a:rPr lang="en-US" sz="1800" b="1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hlinkClick r:id="rId4"/>
              </a:rPr>
              <a:t>MassDOTInnovation.com </a:t>
            </a:r>
            <a:endParaRPr lang="en-US" sz="1800" b="1" dirty="0"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7B4F4-57FD-4EC8-816D-37E370839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54" y="6171723"/>
            <a:ext cx="1932807" cy="52002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E0B7310-BFCE-B1AA-1F4A-4D90998E9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2139" y="5979425"/>
            <a:ext cx="2014331" cy="69697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23E79D3-5060-74A3-E068-87C1B1FCF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5378" y="2320751"/>
            <a:ext cx="9171552" cy="88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952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The annual MassDOT Transportation Innovation Conference provides a forum for innovative transportation systems, management ideas, and initiatives. A specific focus of this year’s conference will be on MassDOT’s investment in infrastructure. </a:t>
            </a:r>
            <a:r>
              <a:rPr kumimoji="0" lang="en-US" altLang="en-US" sz="160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More session details coming soon!</a:t>
            </a:r>
            <a:endParaRPr lang="en-US" sz="160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C599A10-7A97-035A-F6B6-3FB609F01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210" y="3201731"/>
            <a:ext cx="9171552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This year's session topics will include:</a:t>
            </a:r>
            <a:b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endParaRPr kumimoji="0" lang="en-US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• Beyond Mobility </a:t>
            </a:r>
            <a:b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ea typeface="Calibri" panose="020F0502020204030204" pitchFamily="34" charset="0"/>
              </a:rPr>
            </a:br>
            <a:b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ea typeface="Calibri" panose="020F0502020204030204" pitchFamily="34" charset="0"/>
              </a:rPr>
            </a:b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• United for ALICE Project (Asset Limited, Income Constrained, Employed) </a:t>
            </a:r>
            <a:b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ea typeface="Calibri" panose="020F0502020204030204" pitchFamily="34" charset="0"/>
              </a:rPr>
            </a:br>
            <a:b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ea typeface="Calibri" panose="020F0502020204030204" pitchFamily="34" charset="0"/>
              </a:rPr>
            </a:b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• Streets and Safety </a:t>
            </a:r>
            <a:b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ea typeface="Calibri" panose="020F0502020204030204" pitchFamily="34" charset="0"/>
              </a:rPr>
            </a:br>
            <a:b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ea typeface="Calibri" panose="020F0502020204030204" pitchFamily="34" charset="0"/>
              </a:rPr>
            </a:b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• Implementation of Agile Methods at MassDOT’s Highway Division </a:t>
            </a:r>
            <a:b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ea typeface="Calibri" panose="020F0502020204030204" pitchFamily="34" charset="0"/>
              </a:rPr>
            </a:br>
            <a:b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ea typeface="Calibri" panose="020F0502020204030204" pitchFamily="34" charset="0"/>
              </a:rPr>
            </a:b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ea typeface="Calibri" panose="020F0502020204030204" pitchFamily="34" charset="0"/>
              </a:rPr>
              <a:t>• Big Bridges Require Unique Solutions </a:t>
            </a:r>
            <a:b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ea typeface="Calibri" panose="020F0502020204030204" pitchFamily="34" charset="0"/>
              </a:rPr>
            </a:br>
            <a:b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ea typeface="Calibri" panose="020F0502020204030204" pitchFamily="34" charset="0"/>
              </a:rPr>
            </a:b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23669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DBE9EF5-766F-4EE7-9F12-E47AA04B2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2" y="3277"/>
            <a:ext cx="12200964" cy="1495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2D6B20-2983-44DE-BE04-2741C5E29235}"/>
              </a:ext>
            </a:extLst>
          </p:cNvPr>
          <p:cNvSpPr txBox="1"/>
          <p:nvPr/>
        </p:nvSpPr>
        <p:spPr>
          <a:xfrm>
            <a:off x="435377" y="181598"/>
            <a:ext cx="955676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MassDOT’s Annual Municipal Award Program Seeks Nominations by April 14th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7B4F4-57FD-4EC8-816D-37E370839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4" y="6171723"/>
            <a:ext cx="1932807" cy="52002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E0B7310-BFCE-B1AA-1F4A-4D90998E9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2139" y="5979425"/>
            <a:ext cx="2014331" cy="6969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50DF05-B264-3815-F119-9442EDBFF11E}"/>
              </a:ext>
            </a:extLst>
          </p:cNvPr>
          <p:cNvSpPr txBox="1"/>
          <p:nvPr/>
        </p:nvSpPr>
        <p:spPr>
          <a:xfrm>
            <a:off x="373270" y="1643269"/>
            <a:ext cx="1066137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o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72B36-A14E-D874-E6B3-0149F9250353}"/>
              </a:ext>
            </a:extLst>
          </p:cNvPr>
          <p:cNvSpPr txBox="1"/>
          <p:nvPr/>
        </p:nvSpPr>
        <p:spPr>
          <a:xfrm>
            <a:off x="251790" y="1643269"/>
            <a:ext cx="1156694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The Municipal Award Program is open to communities and consultant/contractor teams. Submissions under each category will be judged on how well a project incorporates MassDOT’s core values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safety, reliability, accessibility, sustainability, and equity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. </a:t>
            </a:r>
          </a:p>
          <a:p>
            <a:pPr algn="l"/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algn="l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Consideration will also be given to how the project employs an innovative application of best practices or evolving new technical solutions; and how the project provides a future benefit to the Commonwealth’s other communities as they address their own transportation challenges or to the industry as a whole.</a:t>
            </a:r>
          </a:p>
          <a:p>
            <a:pPr algn="l"/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algn="l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Please use the link below to submit a project. Deadline for submitting a project is no later than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5pm on Friday, April 14th.</a:t>
            </a:r>
          </a:p>
          <a:p>
            <a:pPr algn="l"/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algn="l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Municipal Award Nomination Form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hlinkClick r:id="rId6"/>
              </a:rPr>
              <a:t>https://www.umasstransportationcenter.org/Forms.asp?MODE=NEW&amp;Forms_FormTypeID=-99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973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DBE9EF5-766F-4EE7-9F12-E47AA04B2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2" y="3277"/>
            <a:ext cx="12200964" cy="1495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2D6B20-2983-44DE-BE04-2741C5E29235}"/>
              </a:ext>
            </a:extLst>
          </p:cNvPr>
          <p:cNvSpPr txBox="1"/>
          <p:nvPr/>
        </p:nvSpPr>
        <p:spPr>
          <a:xfrm>
            <a:off x="369116" y="489183"/>
            <a:ext cx="11458449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FY 2022 In Review (10/1/21--9/30/22)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46AA61-5006-4ADF-B527-1A3CE721EBAB}"/>
              </a:ext>
            </a:extLst>
          </p:cNvPr>
          <p:cNvSpPr txBox="1"/>
          <p:nvPr/>
        </p:nvSpPr>
        <p:spPr>
          <a:xfrm>
            <a:off x="177555" y="1733028"/>
            <a:ext cx="6891066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Successful Delivery of FFY 2022 advertisement program with </a:t>
            </a:r>
            <a:r>
              <a:rPr lang="en-US" sz="2000" b="1" dirty="0"/>
              <a:t>185 total projects advertised</a:t>
            </a:r>
            <a:r>
              <a:rPr lang="en-US" sz="2000" dirty="0"/>
              <a:t>, continued roll-out of process improvements expediting overall project 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On-time performance by Project Manager was 86.7% within 30 days of locked down AD dates (based on original 168 programmed projects)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/>
              </a:rPr>
              <a:t>Total program advertised - $1,771Bil. (largest ever)</a:t>
            </a:r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6D33B4-C5BF-458D-B3F7-55E216A23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638" y="6314414"/>
            <a:ext cx="1932807" cy="520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827486-3BAF-AE75-AEC6-0B76EA0C1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960" y="2327355"/>
            <a:ext cx="5146485" cy="3987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DA0BB8-D75A-8D9B-453D-F16294355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956" y="4542251"/>
            <a:ext cx="6670263" cy="151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15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Wide shot of Tobin Bridge taken by MassDOT UAS.">
            <a:extLst>
              <a:ext uri="{FF2B5EF4-FFF2-40B4-BE49-F238E27FC236}">
                <a16:creationId xmlns:a16="http://schemas.microsoft.com/office/drawing/2014/main" id="{D2104B83-1F0B-4149-AAB3-0755E63F8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309"/>
            <a:ext cx="12196482" cy="53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DBE9EF5-766F-4EE7-9F12-E47AA04B2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82" y="3277"/>
            <a:ext cx="12200964" cy="1495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2D6B20-2983-44DE-BE04-2741C5E29235}"/>
              </a:ext>
            </a:extLst>
          </p:cNvPr>
          <p:cNvSpPr txBox="1"/>
          <p:nvPr/>
        </p:nvSpPr>
        <p:spPr>
          <a:xfrm>
            <a:off x="369116" y="489183"/>
            <a:ext cx="774653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Thank you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182D2E-55E9-4444-BB08-CE6F6196C8AB}"/>
              </a:ext>
            </a:extLst>
          </p:cNvPr>
          <p:cNvSpPr txBox="1"/>
          <p:nvPr/>
        </p:nvSpPr>
        <p:spPr>
          <a:xfrm>
            <a:off x="283177" y="885565"/>
            <a:ext cx="1137457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1600" b="1">
              <a:cs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B10BA5-76D1-4437-8515-DA54C2133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952" y="6246029"/>
            <a:ext cx="1932807" cy="52002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74D075-0157-468E-ABF6-1DCA1F50D9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116" y="1894691"/>
            <a:ext cx="1038912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 dirty="0">
                <a:cs typeface="Calibri"/>
              </a:rPr>
              <a:t>Contact information</a:t>
            </a:r>
            <a:br>
              <a:rPr lang="en-US" sz="3200" b="1" dirty="0">
                <a:cs typeface="Calibri"/>
              </a:rPr>
            </a:br>
            <a:endParaRPr lang="en-US" sz="2800" b="1" dirty="0">
              <a:cs typeface="Calibri"/>
            </a:endParaRPr>
          </a:p>
          <a:p>
            <a:pPr marL="0" indent="0">
              <a:buNone/>
            </a:pPr>
            <a:endParaRPr lang="en-US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b="1" dirty="0">
                <a:ea typeface="+mn-lt"/>
                <a:cs typeface="+mn-lt"/>
              </a:rPr>
              <a:t>John J. Bechard, P.E. Deputy Chief Engineer for Project Development</a:t>
            </a:r>
          </a:p>
          <a:p>
            <a:pPr marL="0" indent="0">
              <a:buNone/>
            </a:pPr>
            <a:r>
              <a:rPr lang="en-US" b="1" dirty="0">
                <a:cs typeface="Calibri"/>
                <a:hlinkClick r:id="rId7"/>
              </a:rPr>
              <a:t>John.Bechard@dot.state.ma.us</a:t>
            </a:r>
            <a:r>
              <a:rPr lang="en-US" b="1" dirty="0"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41417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35F1250E-A676-13F4-9801-079A87571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64" y="0"/>
            <a:ext cx="12200964" cy="1495032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738231" y="419102"/>
            <a:ext cx="4113088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Arial"/>
              </a:rPr>
              <a:t>What is SARPET?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E21DF4-ADAC-3787-C955-B7CAD419193B}"/>
              </a:ext>
            </a:extLst>
          </p:cNvPr>
          <p:cNvSpPr txBox="1"/>
          <p:nvPr/>
        </p:nvSpPr>
        <p:spPr>
          <a:xfrm>
            <a:off x="1828800" y="1600201"/>
            <a:ext cx="8305800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cs typeface="Arial" panose="020B0604020202020204" pitchFamily="34" charset="0"/>
              </a:rPr>
              <a:t>The </a:t>
            </a:r>
            <a:r>
              <a:rPr lang="en-US" sz="2800" b="1" dirty="0">
                <a:cs typeface="Arial" panose="020B0604020202020204" pitchFamily="34" charset="0"/>
              </a:rPr>
              <a:t>State Aid Reimbursable Programs Estimating Tool </a:t>
            </a:r>
            <a:r>
              <a:rPr lang="en-US" sz="2800" dirty="0">
                <a:cs typeface="Arial" panose="020B0604020202020204" pitchFamily="34" charset="0"/>
              </a:rPr>
              <a:t>(SARPET) is an excel document that provides municipal staff with a reliable and easy method to develop cost estimates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23153B-456B-4663-FAA7-8FE81F5DF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116" y="3428999"/>
            <a:ext cx="2836240" cy="2665918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EBC0AE53-E336-D44B-D1A1-2728A566E76D}"/>
              </a:ext>
            </a:extLst>
          </p:cNvPr>
          <p:cNvSpPr/>
          <p:nvPr/>
        </p:nvSpPr>
        <p:spPr>
          <a:xfrm>
            <a:off x="5534030" y="4322296"/>
            <a:ext cx="1181100" cy="609600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60B968-2101-8277-B80F-8DA70A10E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96" t="2847" b="1"/>
          <a:stretch/>
        </p:blipFill>
        <p:spPr>
          <a:xfrm>
            <a:off x="6887717" y="3428999"/>
            <a:ext cx="2745167" cy="26659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2" descr="Traffic alert: Route 25 exit 3 ramp to close tonight - CapeCod.com">
            <a:extLst>
              <a:ext uri="{FF2B5EF4-FFF2-40B4-BE49-F238E27FC236}">
                <a16:creationId xmlns:a16="http://schemas.microsoft.com/office/drawing/2014/main" id="{D7544553-C8D4-A99B-2F9F-15BC6EAC4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26000" r="5693" b="23333"/>
          <a:stretch/>
        </p:blipFill>
        <p:spPr bwMode="auto">
          <a:xfrm>
            <a:off x="10275330" y="6263626"/>
            <a:ext cx="1766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658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61D55965-AC39-96A3-5CC9-C4C4E165C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64" y="0"/>
            <a:ext cx="12200964" cy="1495032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578840" y="380662"/>
            <a:ext cx="3743218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Arial"/>
              </a:rPr>
              <a:t>Why SARPET?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E21DF4-ADAC-3787-C955-B7CAD419193B}"/>
              </a:ext>
            </a:extLst>
          </p:cNvPr>
          <p:cNvSpPr txBox="1"/>
          <p:nvPr/>
        </p:nvSpPr>
        <p:spPr>
          <a:xfrm>
            <a:off x="605735" y="1832161"/>
            <a:ext cx="8490683" cy="40523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Before SARPET, no state-wide cost estimation tool existed for local transportation projects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Project cost development can be difficult, time consuming, and sometimes expensive 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Cost estimates are generally required for project funding applications for MassDOT programs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Inaccurate cost estimates lead to budget and implementation issues down the 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" name="Picture 2" descr="Traffic alert: Route 25 exit 3 ramp to close tonight - CapeCod.com">
            <a:extLst>
              <a:ext uri="{FF2B5EF4-FFF2-40B4-BE49-F238E27FC236}">
                <a16:creationId xmlns:a16="http://schemas.microsoft.com/office/drawing/2014/main" id="{6C815073-26E7-DD7F-EDCA-6E42F2938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26000" r="5693" b="23333"/>
          <a:stretch/>
        </p:blipFill>
        <p:spPr bwMode="auto">
          <a:xfrm>
            <a:off x="10266941" y="6263626"/>
            <a:ext cx="1766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767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7128B034-64B2-B6AF-3560-4619BAAF7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0"/>
            <a:ext cx="12200964" cy="1495032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738231" y="431679"/>
            <a:ext cx="4637070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Arial"/>
              </a:rPr>
              <a:t>SARPET Overview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E21DF4-ADAC-3787-C955-B7CAD419193B}"/>
              </a:ext>
            </a:extLst>
          </p:cNvPr>
          <p:cNvSpPr txBox="1"/>
          <p:nvPr/>
        </p:nvSpPr>
        <p:spPr>
          <a:xfrm>
            <a:off x="738231" y="1582340"/>
            <a:ext cx="8446967" cy="36933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cs typeface="Arial" panose="020B0604020202020204" pitchFamily="34" charset="0"/>
              </a:rPr>
              <a:t>SARPET can calculate project costs for projects that include various components: 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cs typeface="Arial" panose="020B0604020202020204" pitchFamily="34" charset="0"/>
              </a:rPr>
              <a:t>Roadway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cs typeface="Arial" panose="020B0604020202020204" pitchFamily="34" charset="0"/>
              </a:rPr>
              <a:t>Multimodal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cs typeface="Arial" panose="020B0604020202020204" pitchFamily="34" charset="0"/>
              </a:rPr>
              <a:t>Traffic control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cs typeface="Arial" panose="020B0604020202020204" pitchFamily="34" charset="0"/>
              </a:rPr>
              <a:t>Pavement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Includes a broad range of project elements from pavement resurfacing to bicycle racks to lighting</a:t>
            </a:r>
            <a:endParaRPr lang="en-US" sz="1600" dirty="0">
              <a:cs typeface="Arial" panose="020B0604020202020204" pitchFamily="34" charset="0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cs typeface="Arial" panose="020B0604020202020204" pitchFamily="34" charset="0"/>
              </a:rPr>
              <a:t>Miscellaneous items can also be added</a:t>
            </a:r>
          </a:p>
        </p:txBody>
      </p:sp>
      <p:pic>
        <p:nvPicPr>
          <p:cNvPr id="11" name="Graphic 10" descr="Cycling with solid fill">
            <a:extLst>
              <a:ext uri="{FF2B5EF4-FFF2-40B4-BE49-F238E27FC236}">
                <a16:creationId xmlns:a16="http://schemas.microsoft.com/office/drawing/2014/main" id="{81567732-AB06-593F-0BCA-232081CF7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89512" y="5196804"/>
            <a:ext cx="914400" cy="914400"/>
          </a:xfrm>
          <a:prstGeom prst="rect">
            <a:avLst/>
          </a:prstGeom>
        </p:spPr>
      </p:pic>
      <p:pic>
        <p:nvPicPr>
          <p:cNvPr id="13" name="Graphic 12" descr="Walk with solid fill">
            <a:extLst>
              <a:ext uri="{FF2B5EF4-FFF2-40B4-BE49-F238E27FC236}">
                <a16:creationId xmlns:a16="http://schemas.microsoft.com/office/drawing/2014/main" id="{D989E356-0B00-CA24-A46D-9BCB88D54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2400" y="5196804"/>
            <a:ext cx="914400" cy="914400"/>
          </a:xfrm>
          <a:prstGeom prst="rect">
            <a:avLst/>
          </a:prstGeom>
        </p:spPr>
      </p:pic>
      <p:pic>
        <p:nvPicPr>
          <p:cNvPr id="14" name="Graphic 13" descr="Road with solid fill">
            <a:extLst>
              <a:ext uri="{FF2B5EF4-FFF2-40B4-BE49-F238E27FC236}">
                <a16:creationId xmlns:a16="http://schemas.microsoft.com/office/drawing/2014/main" id="{69D04F7B-A170-DD76-4C0C-6BEF150183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25956" y="5245221"/>
            <a:ext cx="914400" cy="914400"/>
          </a:xfrm>
          <a:prstGeom prst="rect">
            <a:avLst/>
          </a:prstGeom>
        </p:spPr>
      </p:pic>
      <p:pic>
        <p:nvPicPr>
          <p:cNvPr id="15" name="Graphic 14" descr="Traffic light with solid fill">
            <a:extLst>
              <a:ext uri="{FF2B5EF4-FFF2-40B4-BE49-F238E27FC236}">
                <a16:creationId xmlns:a16="http://schemas.microsoft.com/office/drawing/2014/main" id="{B77D324A-E307-92BE-3599-410C3B0ACF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3068" y="5196804"/>
            <a:ext cx="914400" cy="914400"/>
          </a:xfrm>
          <a:prstGeom prst="rect">
            <a:avLst/>
          </a:prstGeom>
        </p:spPr>
      </p:pic>
      <p:pic>
        <p:nvPicPr>
          <p:cNvPr id="2" name="Picture 2" descr="Traffic alert: Route 25 exit 3 ramp to close tonight - CapeCod.com">
            <a:extLst>
              <a:ext uri="{FF2B5EF4-FFF2-40B4-BE49-F238E27FC236}">
                <a16:creationId xmlns:a16="http://schemas.microsoft.com/office/drawing/2014/main" id="{88DAC390-30FB-8038-2EA5-AC723E6CD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26000" r="5693" b="23333"/>
          <a:stretch/>
        </p:blipFill>
        <p:spPr bwMode="auto">
          <a:xfrm>
            <a:off x="10250163" y="6230070"/>
            <a:ext cx="1766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921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4A4B6308-F1B5-C3C8-D5D3-ADECFC11E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0"/>
            <a:ext cx="12200964" cy="1495032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738231" y="480096"/>
            <a:ext cx="5582292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Arial"/>
              </a:rPr>
              <a:t>SARPET Overview: Uses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E21DF4-ADAC-3787-C955-B7CAD419193B}"/>
              </a:ext>
            </a:extLst>
          </p:cNvPr>
          <p:cNvSpPr txBox="1"/>
          <p:nvPr/>
        </p:nvSpPr>
        <p:spPr>
          <a:xfrm>
            <a:off x="738231" y="1677798"/>
            <a:ext cx="6417147" cy="51802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cs typeface="Arial" panose="020B0604020202020204" pitchFamily="34" charset="0"/>
              </a:rPr>
              <a:t>Supports project applications submitted through MassDOT’s funding programs, such as: 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cs typeface="Arial" panose="020B0604020202020204" pitchFamily="34" charset="0"/>
              </a:rPr>
              <a:t>Chapter 90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cs typeface="Arial" panose="020B0604020202020204" pitchFamily="34" charset="0"/>
              </a:rPr>
              <a:t>Complete Streets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cs typeface="Arial" panose="020B0604020202020204" pitchFamily="34" charset="0"/>
              </a:rPr>
              <a:t>Safe Routes to School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cs typeface="Arial" panose="020B0604020202020204" pitchFamily="34" charset="0"/>
              </a:rPr>
              <a:t>Shared Streets &amp; Spaces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cs typeface="Arial" panose="020B0604020202020204" pitchFamily="34" charset="0"/>
              </a:rPr>
              <a:t>Can also be used for projects funded through other sources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6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60E5732-D0E5-5E0F-C8AC-9831C39FC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872" y="4026716"/>
            <a:ext cx="3008686" cy="224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9E5157B-B04C-7F41-E95B-FC2D3F082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872" y="1658243"/>
            <a:ext cx="3007458" cy="219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affic alert: Route 25 exit 3 ramp to close tonight - CapeCod.com">
            <a:extLst>
              <a:ext uri="{FF2B5EF4-FFF2-40B4-BE49-F238E27FC236}">
                <a16:creationId xmlns:a16="http://schemas.microsoft.com/office/drawing/2014/main" id="{45E1B6BD-E5DA-06F5-A574-2E80E3936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26000" r="5693" b="23333"/>
          <a:stretch/>
        </p:blipFill>
        <p:spPr bwMode="auto">
          <a:xfrm>
            <a:off x="10275330" y="6272015"/>
            <a:ext cx="1766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479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EF76AFF-8E8D-3A5E-8F3F-006741CE0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0"/>
            <a:ext cx="12200964" cy="1495032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671120" y="480096"/>
            <a:ext cx="6948755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Arial"/>
              </a:rPr>
              <a:t>SARPET Overview: User Inputs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E21DF4-ADAC-3787-C955-B7CAD419193B}"/>
              </a:ext>
            </a:extLst>
          </p:cNvPr>
          <p:cNvSpPr txBox="1"/>
          <p:nvPr/>
        </p:nvSpPr>
        <p:spPr>
          <a:xfrm>
            <a:off x="671120" y="1568927"/>
            <a:ext cx="8468825" cy="22006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cs typeface="Arial" panose="020B0604020202020204" pitchFamily="34" charset="0"/>
              </a:rPr>
              <a:t>Users input data based on project scope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General project components, materials, measurements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cs typeface="Arial" panose="020B0604020202020204" pitchFamily="34" charset="0"/>
              </a:rPr>
              <a:t>Based on inputs, tool uses predetermined background calculations to develop a cost estimate for each item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  <a:cs typeface="Arial" panose="020B0604020202020204" pitchFamily="34" charset="0"/>
              </a:rPr>
              <a:t>Savvy users can edit background assumptions if desired</a:t>
            </a:r>
            <a:endParaRPr lang="en-US" sz="1600" dirty="0"/>
          </a:p>
        </p:txBody>
      </p:sp>
      <p:pic>
        <p:nvPicPr>
          <p:cNvPr id="8" name="Picture 7" descr="A graphic showing a cross section of the roadway. Starting from the left are two directions of pedestrian and bicyclist facility, a pedestrian and bicyclist buffer with grass and plants, three lanes of traffic, a bicycle buffer, one direction of bicyclist facility, a pedestrian buffer with trees, and a pedestrian facility. ">
            <a:extLst>
              <a:ext uri="{FF2B5EF4-FFF2-40B4-BE49-F238E27FC236}">
                <a16:creationId xmlns:a16="http://schemas.microsoft.com/office/drawing/2014/main" id="{00000000-0008-0000-0300-00001A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" r="642"/>
          <a:stretch/>
        </p:blipFill>
        <p:spPr>
          <a:xfrm>
            <a:off x="2051565" y="3844144"/>
            <a:ext cx="8088870" cy="2822881"/>
          </a:xfrm>
          <a:prstGeom prst="rect">
            <a:avLst/>
          </a:prstGeom>
        </p:spPr>
      </p:pic>
      <p:pic>
        <p:nvPicPr>
          <p:cNvPr id="3" name="Picture 2" descr="Traffic alert: Route 25 exit 3 ramp to close tonight - CapeCod.com">
            <a:extLst>
              <a:ext uri="{FF2B5EF4-FFF2-40B4-BE49-F238E27FC236}">
                <a16:creationId xmlns:a16="http://schemas.microsoft.com/office/drawing/2014/main" id="{9C91AC7D-930E-209A-9F6D-15775C86C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26000" r="5693" b="23333"/>
          <a:stretch/>
        </p:blipFill>
        <p:spPr bwMode="auto">
          <a:xfrm>
            <a:off x="10334053" y="6288793"/>
            <a:ext cx="1766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205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EE52BD71-85C8-5422-C441-0953A5F68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0964" cy="1495032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721453" y="480816"/>
            <a:ext cx="7945348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Arial"/>
              </a:rPr>
              <a:t>SARPET Overview: Cost Calculations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E21DF4-ADAC-3787-C955-B7CAD419193B}"/>
              </a:ext>
            </a:extLst>
          </p:cNvPr>
          <p:cNvSpPr txBox="1"/>
          <p:nvPr/>
        </p:nvSpPr>
        <p:spPr>
          <a:xfrm>
            <a:off x="721453" y="1683591"/>
            <a:ext cx="8350260" cy="4693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The tool’s background calculations utilize MassDOT's weighted bid prices to develop estimations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cs typeface="Arial" panose="020B0604020202020204" pitchFamily="34" charset="0"/>
              </a:rPr>
              <a:t>Uses the Mean Unit Price of an item for the appropriate District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cs typeface="Arial" panose="020B0604020202020204" pitchFamily="34" charset="0"/>
              </a:rPr>
              <a:t>If the Statewide Mean Unit Price is higher, the tool uses it to ensure a more conservative estimate (can be overridden)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SARPET is updated every 3 -4 months to refresh data to reflect the latest bid prices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cs typeface="Arial" panose="020B0604020202020204" pitchFamily="34" charset="0"/>
              </a:rPr>
              <a:t>Always visit the SARPET website to download the latest version!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Unit prices can be overridden by a user when more accurate costs are available locally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Traffic alert: Route 25 exit 3 ramp to close tonight - CapeCod.com">
            <a:extLst>
              <a:ext uri="{FF2B5EF4-FFF2-40B4-BE49-F238E27FC236}">
                <a16:creationId xmlns:a16="http://schemas.microsoft.com/office/drawing/2014/main" id="{7EC795C0-9D3E-2197-2648-84B6DC0FF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26000" r="5693" b="23333"/>
          <a:stretch/>
        </p:blipFill>
        <p:spPr bwMode="auto">
          <a:xfrm>
            <a:off x="10334053" y="6288793"/>
            <a:ext cx="1766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54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DBE9EF5-766F-4EE7-9F12-E47AA04B2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2" y="3277"/>
            <a:ext cx="12200964" cy="1495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2D6B20-2983-44DE-BE04-2741C5E29235}"/>
              </a:ext>
            </a:extLst>
          </p:cNvPr>
          <p:cNvSpPr txBox="1"/>
          <p:nvPr/>
        </p:nvSpPr>
        <p:spPr>
          <a:xfrm>
            <a:off x="369116" y="489183"/>
            <a:ext cx="10729519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Municipal Programs: SARPET – New Municipal Tool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182D2E-55E9-4444-BB08-CE6F6196C8AB}"/>
              </a:ext>
            </a:extLst>
          </p:cNvPr>
          <p:cNvSpPr txBox="1"/>
          <p:nvPr/>
        </p:nvSpPr>
        <p:spPr>
          <a:xfrm>
            <a:off x="255700" y="1711132"/>
            <a:ext cx="5935550" cy="46576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Provides a project summary and cost estimate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Includes standard item numbers when available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Aligns with MassDOT Preliminary Estimate Form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Uses MassDOT Weighted Bid Prices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Uses District level data, statewide if none exists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Allows for manual override of costs by user if desired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 is updated with new bid prices twice annually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First-in-the-nation tool of its kind!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 more on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SARPET website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7B4F4-57FD-4EC8-816D-37E370839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54" y="6171723"/>
            <a:ext cx="1932807" cy="520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1D4A92-B729-41EA-81FC-AB1B09851D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62"/>
          <a:stretch/>
        </p:blipFill>
        <p:spPr>
          <a:xfrm>
            <a:off x="6619876" y="1596213"/>
            <a:ext cx="5075778" cy="50955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94856A-82D5-4634-BA5B-153FB70DF266}"/>
              </a:ext>
            </a:extLst>
          </p:cNvPr>
          <p:cNvSpPr txBox="1"/>
          <p:nvPr/>
        </p:nvSpPr>
        <p:spPr>
          <a:xfrm>
            <a:off x="2110361" y="632241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Draft for Discussion Only</a:t>
            </a:r>
          </a:p>
        </p:txBody>
      </p:sp>
    </p:spTree>
    <p:extLst>
      <p:ext uri="{BB962C8B-B14F-4D97-AF65-F5344CB8AC3E}">
        <p14:creationId xmlns:p14="http://schemas.microsoft.com/office/powerpoint/2010/main" val="886044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DBE9EF5-766F-4EE7-9F12-E47AA04B2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2" y="3277"/>
            <a:ext cx="12200964" cy="1495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2D6B20-2983-44DE-BE04-2741C5E29235}"/>
              </a:ext>
            </a:extLst>
          </p:cNvPr>
          <p:cNvSpPr txBox="1"/>
          <p:nvPr/>
        </p:nvSpPr>
        <p:spPr>
          <a:xfrm>
            <a:off x="369116" y="489183"/>
            <a:ext cx="774653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2023 Advertisement Program Update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F76C40A-D210-4A56-A9F2-18A472594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4251" y="5936387"/>
            <a:ext cx="2014818" cy="9183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CFC682-B01F-4D1E-8B26-882773D1A70A}"/>
              </a:ext>
            </a:extLst>
          </p:cNvPr>
          <p:cNvSpPr txBox="1"/>
          <p:nvPr/>
        </p:nvSpPr>
        <p:spPr>
          <a:xfrm>
            <a:off x="369117" y="1862666"/>
            <a:ext cx="586023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B11A41-9F22-45B4-9F1A-16A0760D1A22}"/>
              </a:ext>
            </a:extLst>
          </p:cNvPr>
          <p:cNvSpPr txBox="1"/>
          <p:nvPr/>
        </p:nvSpPr>
        <p:spPr>
          <a:xfrm>
            <a:off x="130578" y="1984217"/>
            <a:ext cx="5448780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2800" b="1" dirty="0">
                <a:ea typeface="+mn-lt"/>
                <a:cs typeface="+mn-lt"/>
              </a:rPr>
              <a:t>198 Planned Advertisements for FFY22, 87 Fed Aid, 111 NFA</a:t>
            </a:r>
            <a:endParaRPr lang="en-US" sz="2800" dirty="0">
              <a:ea typeface="+mn-lt"/>
              <a:cs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5811A3-66EE-44DC-256B-05F0C9F3A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68" y="3859582"/>
            <a:ext cx="6495895" cy="1717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6CA5F-0DAF-8DCE-BEAA-90FBB6392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302" y="2097211"/>
            <a:ext cx="4591691" cy="35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9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DBE9EF5-766F-4EE7-9F12-E47AA04B2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2" y="3277"/>
            <a:ext cx="12200964" cy="1495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2D6B20-2983-44DE-BE04-2741C5E29235}"/>
              </a:ext>
            </a:extLst>
          </p:cNvPr>
          <p:cNvSpPr txBox="1"/>
          <p:nvPr/>
        </p:nvSpPr>
        <p:spPr>
          <a:xfrm>
            <a:off x="369116" y="489183"/>
            <a:ext cx="77465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Looking Forward to 2023 and Beyond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CFC682-B01F-4D1E-8B26-882773D1A70A}"/>
              </a:ext>
            </a:extLst>
          </p:cNvPr>
          <p:cNvSpPr txBox="1"/>
          <p:nvPr/>
        </p:nvSpPr>
        <p:spPr>
          <a:xfrm>
            <a:off x="369117" y="1580355"/>
            <a:ext cx="8531044" cy="46474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Increasing federal funding through the </a:t>
            </a:r>
            <a:r>
              <a:rPr lang="en-US" sz="2000" b="1" dirty="0"/>
              <a:t>Infrastructure Investment and Jobs Act (IIJA) also</a:t>
            </a:r>
            <a:r>
              <a:rPr lang="en-US" sz="2000" b="1" dirty="0">
                <a:ea typeface="+mn-lt"/>
                <a:cs typeface="+mn-lt"/>
              </a:rPr>
              <a:t> known as the Bipartisan Infrastructure Law (BIL)</a:t>
            </a:r>
            <a:br>
              <a:rPr lang="en-US" sz="2000" b="1" dirty="0">
                <a:ea typeface="+mn-lt"/>
              </a:rPr>
            </a:br>
            <a:endParaRPr lang="en-US" sz="2000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 panose="020F0502020204030204"/>
              </a:rPr>
              <a:t>Future of work becoming our way of doing business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/>
              </a:rPr>
              <a:t>Implementing hybrid and flexible schedules and significant progress in modernization of Boston Transportation Building and District Offices</a:t>
            </a:r>
          </a:p>
          <a:p>
            <a:endParaRPr lang="en-US" sz="2000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 panose="020F0502020204030204"/>
              </a:rPr>
              <a:t>Submitting first</a:t>
            </a:r>
            <a:r>
              <a:rPr lang="en-US" sz="2000" b="1" dirty="0"/>
              <a:t> update to Federal Transportation Asset Management Plan (TAMP) since its initial report in 2019</a:t>
            </a:r>
            <a:endParaRPr lang="en-US" sz="2000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4B627A-9C9B-41AE-B8D1-7BF13A940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5480" y="6173174"/>
            <a:ext cx="1932807" cy="520024"/>
          </a:xfrm>
          <a:prstGeom prst="rect">
            <a:avLst/>
          </a:prstGeom>
        </p:spPr>
      </p:pic>
      <p:pic>
        <p:nvPicPr>
          <p:cNvPr id="5124" name="Picture 4" descr="CityPlace : Boylston Properties">
            <a:extLst>
              <a:ext uri="{FF2B5EF4-FFF2-40B4-BE49-F238E27FC236}">
                <a16:creationId xmlns:a16="http://schemas.microsoft.com/office/drawing/2014/main" id="{8EE6AF7C-3C2C-48E8-8F1E-B336516C1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852" y="1"/>
            <a:ext cx="2256148" cy="150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DEC48B-3FD4-426C-B281-F891D69A7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8954" y="2464800"/>
            <a:ext cx="2793052" cy="326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30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DBE9EF5-766F-4EE7-9F12-E47AA04B2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2" y="3277"/>
            <a:ext cx="12200964" cy="1495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2D6B20-2983-44DE-BE04-2741C5E29235}"/>
              </a:ext>
            </a:extLst>
          </p:cNvPr>
          <p:cNvSpPr txBox="1"/>
          <p:nvPr/>
        </p:nvSpPr>
        <p:spPr>
          <a:xfrm>
            <a:off x="369116" y="489183"/>
            <a:ext cx="774653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Expanded Bridge Program 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F76C40A-D210-4A56-A9F2-18A472594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973" y="5917486"/>
            <a:ext cx="2014818" cy="918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09CEB6-13CA-423E-990A-00E0567D99BD}"/>
              </a:ext>
            </a:extLst>
          </p:cNvPr>
          <p:cNvSpPr txBox="1"/>
          <p:nvPr/>
        </p:nvSpPr>
        <p:spPr>
          <a:xfrm>
            <a:off x="369116" y="1703641"/>
            <a:ext cx="6196784" cy="47705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>
                <a:ea typeface="+mn-lt"/>
                <a:cs typeface="+mn-lt"/>
              </a:rPr>
              <a:t>Massachusetts received sixth largest state allocation of bridge formula funds through BIL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ea typeface="+mn-lt"/>
                <a:cs typeface="+mn-lt"/>
              </a:rPr>
              <a:t>NextGen provided MassDOT a head start for BIL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cs typeface="Calibri"/>
              </a:rPr>
              <a:t>On-going scoping of new bridge projects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cs typeface="Calibri"/>
              </a:rPr>
              <a:t>Significant increase in maintenance &amp; preservation projects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3ADE54-3C09-4213-9DDE-29CB24236732}"/>
              </a:ext>
            </a:extLst>
          </p:cNvPr>
          <p:cNvGrpSpPr/>
          <p:nvPr/>
        </p:nvGrpSpPr>
        <p:grpSpPr>
          <a:xfrm>
            <a:off x="6777855" y="1911956"/>
            <a:ext cx="4995893" cy="4106845"/>
            <a:chOff x="6764717" y="1984215"/>
            <a:chExt cx="4995893" cy="4106845"/>
          </a:xfrm>
        </p:grpSpPr>
        <p:pic>
          <p:nvPicPr>
            <p:cNvPr id="8" name="Picture 4" descr="May be an image of nature, road and bridge">
              <a:extLst>
                <a:ext uri="{FF2B5EF4-FFF2-40B4-BE49-F238E27FC236}">
                  <a16:creationId xmlns:a16="http://schemas.microsoft.com/office/drawing/2014/main" id="{5F068741-B0E9-451C-AE6D-BC8FA60C4A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5" t="2517" r="19296" b="28624"/>
            <a:stretch/>
          </p:blipFill>
          <p:spPr bwMode="auto">
            <a:xfrm>
              <a:off x="6764717" y="1984215"/>
              <a:ext cx="4995893" cy="3768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D1A474-8523-4A66-8D95-2AB4A5B49F6C}"/>
                </a:ext>
              </a:extLst>
            </p:cNvPr>
            <p:cNvSpPr txBox="1"/>
            <p:nvPr/>
          </p:nvSpPr>
          <p:spPr>
            <a:xfrm>
              <a:off x="8501906" y="5752506"/>
              <a:ext cx="32587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Image source: </a:t>
              </a:r>
              <a:r>
                <a:rPr lang="en-US" sz="1600" err="1">
                  <a:solidFill>
                    <a:schemeClr val="tx1">
                      <a:lumMod val="65000"/>
                      <a:lumOff val="35000"/>
                    </a:schemeClr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MassDOT</a:t>
              </a:r>
              <a:endParaRPr 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794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DBE9EF5-766F-4EE7-9F12-E47AA04B2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2" y="3277"/>
            <a:ext cx="12200964" cy="1495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2D6B20-2983-44DE-BE04-2741C5E29235}"/>
              </a:ext>
            </a:extLst>
          </p:cNvPr>
          <p:cNvSpPr txBox="1"/>
          <p:nvPr/>
        </p:nvSpPr>
        <p:spPr>
          <a:xfrm>
            <a:off x="369115" y="386436"/>
            <a:ext cx="77465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Bipartisan Infrastructure Law (BIL)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CFC682-B01F-4D1E-8B26-882773D1A70A}"/>
              </a:ext>
            </a:extLst>
          </p:cNvPr>
          <p:cNvSpPr txBox="1"/>
          <p:nvPr/>
        </p:nvSpPr>
        <p:spPr>
          <a:xfrm>
            <a:off x="369117" y="1862666"/>
            <a:ext cx="11322774" cy="18056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l" rtl="0" fontAlgn="base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The Bipartisan Infrastructure Law primarily provides for the </a:t>
            </a:r>
            <a:r>
              <a:rPr lang="en-US" sz="2000" b="1" i="0" u="none" strike="noStrike">
                <a:solidFill>
                  <a:srgbClr val="000000"/>
                </a:solidFill>
                <a:effectLst/>
              </a:rPr>
              <a:t>five-year</a:t>
            </a: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 </a:t>
            </a:r>
            <a:r>
              <a:rPr lang="en-US" sz="2000" b="1" i="0" u="none" strike="noStrike">
                <a:solidFill>
                  <a:srgbClr val="000000"/>
                </a:solidFill>
                <a:effectLst/>
              </a:rPr>
              <a:t>reauthorization</a:t>
            </a: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 of the surface transportation federal funding programs for highway and transit</a:t>
            </a:r>
            <a:r>
              <a:rPr lang="en-US" sz="2000" b="0" i="0">
                <a:solidFill>
                  <a:srgbClr val="000000"/>
                </a:solidFill>
                <a:effectLst/>
              </a:rPr>
              <a:t>​</a:t>
            </a:r>
          </a:p>
          <a:p>
            <a:pPr marL="285750" indent="-285750" algn="l" rtl="0" fontAlgn="base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BIL also includes over </a:t>
            </a:r>
            <a:r>
              <a:rPr lang="en-US" sz="2000" b="1" i="0" u="none" strike="noStrike">
                <a:solidFill>
                  <a:srgbClr val="000000"/>
                </a:solidFill>
                <a:effectLst/>
              </a:rPr>
              <a:t>$110B in discretionary grant programs </a:t>
            </a: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that MassDOT will aggressively pursue based on grant criteria, project eligibility and formal guidance from our federal partners (FHWA and FTA)</a:t>
            </a:r>
            <a:endParaRPr lang="en-US" sz="2000" b="0" i="0">
              <a:solidFill>
                <a:srgbClr val="000000"/>
              </a:solidFill>
              <a:effectLst/>
            </a:endParaRP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98DFD-8079-4193-B85A-8BE24BB8232B}"/>
              </a:ext>
            </a:extLst>
          </p:cNvPr>
          <p:cNvSpPr txBox="1"/>
          <p:nvPr/>
        </p:nvSpPr>
        <p:spPr>
          <a:xfrm>
            <a:off x="369115" y="968104"/>
            <a:ext cx="104616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A total of $5.4B in highway formula funds and over $110B in possible discretionary grants</a:t>
            </a:r>
            <a:r>
              <a:rPr lang="en-US" sz="2000" b="1" i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​</a:t>
            </a:r>
            <a:endParaRPr lang="en-US" sz="2000" b="1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 descr="Bipartisan Infrastructure Law">
            <a:extLst>
              <a:ext uri="{FF2B5EF4-FFF2-40B4-BE49-F238E27FC236}">
                <a16:creationId xmlns:a16="http://schemas.microsoft.com/office/drawing/2014/main" id="{C3584E95-38D7-48D5-814E-7D52269C4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599" y="3763579"/>
            <a:ext cx="4065006" cy="7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FBE4060C-235C-4660-B55E-D425EE1CAA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7462037"/>
              </p:ext>
            </p:extLst>
          </p:nvPr>
        </p:nvGraphicFramePr>
        <p:xfrm>
          <a:off x="1954635" y="3305262"/>
          <a:ext cx="6754588" cy="3246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85ED50F4-5EDF-4E03-B6A5-20A0DA54E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5347" y="6188501"/>
            <a:ext cx="1932807" cy="52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39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DBE9EF5-766F-4EE7-9F12-E47AA04B2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2" y="3277"/>
            <a:ext cx="12200964" cy="1495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2D6B20-2983-44DE-BE04-2741C5E29235}"/>
              </a:ext>
            </a:extLst>
          </p:cNvPr>
          <p:cNvSpPr txBox="1"/>
          <p:nvPr/>
        </p:nvSpPr>
        <p:spPr>
          <a:xfrm>
            <a:off x="369116" y="489183"/>
            <a:ext cx="1154432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ea typeface="+mn-lt"/>
                <a:cs typeface="+mn-lt"/>
              </a:rPr>
              <a:t>Preparing for the Bipartisan Infrastructure Law - Process </a:t>
            </a:r>
            <a:r>
              <a:rPr lang="en-US" sz="3600" b="1">
                <a:solidFill>
                  <a:srgbClr val="FFFFFF"/>
                </a:solidFill>
              </a:rPr>
              <a:t> </a:t>
            </a:r>
            <a:endParaRPr lang="en-US" sz="2400" b="1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F76C40A-D210-4A56-A9F2-18A472594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7182" y="5939664"/>
            <a:ext cx="2014818" cy="918336"/>
          </a:xfrm>
          <a:prstGeom prst="rect">
            <a:avLst/>
          </a:prstGeom>
        </p:spPr>
      </p:pic>
      <p:graphicFrame>
        <p:nvGraphicFramePr>
          <p:cNvPr id="8" name="Content Placeholder 8">
            <a:extLst>
              <a:ext uri="{FF2B5EF4-FFF2-40B4-BE49-F238E27FC236}">
                <a16:creationId xmlns:a16="http://schemas.microsoft.com/office/drawing/2014/main" id="{CD41506C-CC94-4BA8-B086-F33598A66E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9116" y="1621421"/>
          <a:ext cx="11544324" cy="45925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1605">
                  <a:extLst>
                    <a:ext uri="{9D8B030D-6E8A-4147-A177-3AD203B41FA5}">
                      <a16:colId xmlns:a16="http://schemas.microsoft.com/office/drawing/2014/main" val="2485419865"/>
                    </a:ext>
                  </a:extLst>
                </a:gridCol>
                <a:gridCol w="8582719">
                  <a:extLst>
                    <a:ext uri="{9D8B030D-6E8A-4147-A177-3AD203B41FA5}">
                      <a16:colId xmlns:a16="http://schemas.microsoft.com/office/drawing/2014/main" val="586465998"/>
                    </a:ext>
                  </a:extLst>
                </a:gridCol>
              </a:tblGrid>
              <a:tr h="35827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Workstream 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Goal</a:t>
                      </a:r>
                      <a:endParaRPr lang="en-US" sz="2000"/>
                    </a:p>
                  </a:txBody>
                  <a:tcPr marL="45720" marR="4572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532099"/>
                  </a:ext>
                </a:extLst>
              </a:tr>
              <a:tr h="567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Traffic Control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Reduce reliance on MSP for construction </a:t>
                      </a:r>
                      <a:r>
                        <a:rPr lang="en-US" sz="1600" u="none" strike="noStrike">
                          <a:effectLst/>
                        </a:rPr>
                        <a:t>details by relying on alternatives to details and/or other interventions.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02769"/>
                  </a:ext>
                </a:extLst>
              </a:tr>
              <a:tr h="567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Risk Based Design &amp; Review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Evaluate and streamline (identify, analyze and prioritize</a:t>
                      </a:r>
                      <a:r>
                        <a:rPr lang="en-US" sz="1600" b="0" u="none" strike="noStrike">
                          <a:effectLst/>
                        </a:rPr>
                        <a:t>)</a:t>
                      </a:r>
                      <a:r>
                        <a:rPr lang="en-US" sz="1600" b="1" u="none" strike="noStrike">
                          <a:effectLst/>
                        </a:rPr>
                        <a:t> risk with design process</a:t>
                      </a:r>
                      <a:r>
                        <a:rPr lang="en-US" sz="1600" u="none" strike="noStrike">
                          <a:effectLst/>
                        </a:rPr>
                        <a:t> and review and establish processes /tools to decrease the overall design duration.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927493"/>
                  </a:ext>
                </a:extLst>
              </a:tr>
              <a:tr h="80613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Environmental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Streamline the ENV review process to help </a:t>
                      </a:r>
                      <a:r>
                        <a:rPr lang="en-US" sz="1600" b="1" u="none" strike="noStrike">
                          <a:effectLst/>
                        </a:rPr>
                        <a:t>reduce duration of environmental permitting </a:t>
                      </a:r>
                      <a:r>
                        <a:rPr lang="en-US" sz="1600" u="none" strike="noStrike">
                          <a:effectLst/>
                        </a:rPr>
                        <a:t>to ensure on time project Advertisement. </a:t>
                      </a:r>
                      <a:r>
                        <a:rPr lang="en-US" sz="1600" b="1" u="none" strike="noStrike">
                          <a:effectLst/>
                        </a:rPr>
                        <a:t>Development of a performance management dashboard.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205214"/>
                  </a:ext>
                </a:extLst>
              </a:tr>
              <a:tr h="80613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Right of Way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Top to bottom review of ROW process with identification of bottlenecks and solutions to help </a:t>
                      </a:r>
                      <a:r>
                        <a:rPr lang="en-US" sz="1600" b="1" u="none" strike="noStrike">
                          <a:effectLst/>
                        </a:rPr>
                        <a:t>reduce ROW duration to ensure on time project Advertisement</a:t>
                      </a:r>
                      <a:r>
                        <a:rPr lang="en-US" sz="1600" u="none" strike="noStrike">
                          <a:effectLst/>
                        </a:rPr>
                        <a:t>. </a:t>
                      </a:r>
                      <a:r>
                        <a:rPr lang="en-US" sz="1600" b="1" u="none" strike="noStrike">
                          <a:effectLst/>
                        </a:rPr>
                        <a:t>Development of a performance management dashboard.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054319"/>
                  </a:ext>
                </a:extLst>
              </a:tr>
              <a:tr h="63337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District Bridge Maintenance Contracting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effectLst/>
                        </a:rPr>
                        <a:t>Improve the Consistency of District Bridge Maintenance Contracting </a:t>
                      </a:r>
                      <a:r>
                        <a:rPr lang="en-US" sz="1600" u="none" strike="noStrike">
                          <a:effectLst/>
                        </a:rPr>
                        <a:t>to </a:t>
                      </a:r>
                      <a:r>
                        <a:rPr lang="en-US" sz="1600" b="1" u="none" strike="noStrike">
                          <a:effectLst/>
                        </a:rPr>
                        <a:t>support funding increase and streamline and improve contract execution</a:t>
                      </a:r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92314"/>
                  </a:ext>
                </a:extLst>
              </a:tr>
              <a:tr h="80613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Alternative Project Delivery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Top to bottom review of the program processes to </a:t>
                      </a:r>
                      <a:r>
                        <a:rPr lang="en-US" sz="1600" b="1" u="none" strike="noStrike" dirty="0">
                          <a:effectLst/>
                        </a:rPr>
                        <a:t>identify bottlenecks and improvements needed to improve velocity of projects </a:t>
                      </a:r>
                      <a:r>
                        <a:rPr lang="en-US" sz="1600" u="none" strike="noStrike" dirty="0">
                          <a:effectLst/>
                        </a:rPr>
                        <a:t>which may include program enhancements and policy changes.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158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9400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DBE9EF5-766F-4EE7-9F12-E47AA04B2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2" y="-48094"/>
            <a:ext cx="12200964" cy="1495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2D6B20-2983-44DE-BE04-2741C5E29235}"/>
              </a:ext>
            </a:extLst>
          </p:cNvPr>
          <p:cNvSpPr txBox="1"/>
          <p:nvPr/>
        </p:nvSpPr>
        <p:spPr>
          <a:xfrm>
            <a:off x="629174" y="376256"/>
            <a:ext cx="774653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Municipal Funding Programs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182D2E-55E9-4444-BB08-CE6F6196C8AB}"/>
              </a:ext>
            </a:extLst>
          </p:cNvPr>
          <p:cNvSpPr txBox="1"/>
          <p:nvPr/>
        </p:nvSpPr>
        <p:spPr>
          <a:xfrm>
            <a:off x="284274" y="1533465"/>
            <a:ext cx="996100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 indent="-342900" algn="just">
              <a:buFont typeface="Arial" panose="020B0604020202020204" pitchFamily="34" charset="0"/>
              <a:buChar char="•"/>
            </a:pPr>
            <a:endParaRPr lang="en-US" sz="2000">
              <a:ea typeface="+mn-lt"/>
              <a:cs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>
              <a:ea typeface="+mn-lt"/>
              <a:cs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7B4F4-57FD-4EC8-816D-37E370839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5282" y="6188501"/>
            <a:ext cx="1932807" cy="520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88AC24-A903-430C-A236-345EB72798C7}"/>
              </a:ext>
            </a:extLst>
          </p:cNvPr>
          <p:cNvSpPr txBox="1"/>
          <p:nvPr/>
        </p:nvSpPr>
        <p:spPr>
          <a:xfrm>
            <a:off x="629174" y="1586589"/>
            <a:ext cx="7483932" cy="3737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71450">
              <a:lnSpc>
                <a:spcPct val="150000"/>
              </a:lnSpc>
              <a:spcBef>
                <a:spcPts val="75"/>
              </a:spcBef>
              <a:buFont typeface="Arial"/>
              <a:buChar char="•"/>
              <a:tabLst>
                <a:tab pos="180975" algn="l"/>
              </a:tabLst>
            </a:pPr>
            <a:r>
              <a:rPr lang="en-US" sz="2000" b="1" spc="-8" dirty="0">
                <a:latin typeface="+mn-lt"/>
                <a:cs typeface="Calibri"/>
              </a:rPr>
              <a:t>Overview of MassDOT Highway Division funding </a:t>
            </a:r>
            <a:r>
              <a:rPr lang="en-US" sz="2000" b="1" spc="-11" dirty="0">
                <a:latin typeface="+mn-lt"/>
                <a:cs typeface="Calibri"/>
              </a:rPr>
              <a:t>programs:</a:t>
            </a:r>
            <a:endParaRPr lang="en-US" sz="2000" b="1" dirty="0">
              <a:latin typeface="+mn-lt"/>
              <a:cs typeface="Calibri"/>
            </a:endParaRPr>
          </a:p>
          <a:p>
            <a:pPr marL="523875" lvl="1" indent="-171926">
              <a:lnSpc>
                <a:spcPct val="150000"/>
              </a:lnSpc>
              <a:buFont typeface="Arial"/>
              <a:buChar char="•"/>
              <a:tabLst>
                <a:tab pos="523875" algn="l"/>
                <a:tab pos="524351" algn="l"/>
              </a:tabLst>
            </a:pPr>
            <a:r>
              <a:rPr lang="en-US" sz="2000" spc="-8" dirty="0">
                <a:latin typeface="+mn-lt"/>
                <a:cs typeface="Calibri"/>
              </a:rPr>
              <a:t>Chapter 90 Program</a:t>
            </a:r>
          </a:p>
          <a:p>
            <a:pPr marL="523875" lvl="1" indent="-171926">
              <a:lnSpc>
                <a:spcPct val="150000"/>
              </a:lnSpc>
              <a:buFont typeface="Arial"/>
              <a:buChar char="•"/>
              <a:tabLst>
                <a:tab pos="523875" algn="l"/>
                <a:tab pos="524351" algn="l"/>
              </a:tabLst>
            </a:pPr>
            <a:r>
              <a:rPr lang="en-US" sz="2000" spc="-8" dirty="0">
                <a:latin typeface="+mn-lt"/>
                <a:cs typeface="Calibri"/>
              </a:rPr>
              <a:t>Complete</a:t>
            </a:r>
            <a:r>
              <a:rPr lang="en-US" sz="2000" spc="-4" dirty="0">
                <a:latin typeface="+mn-lt"/>
                <a:cs typeface="Calibri"/>
              </a:rPr>
              <a:t> </a:t>
            </a:r>
            <a:r>
              <a:rPr lang="en-US" sz="2000" spc="-8" dirty="0">
                <a:latin typeface="+mn-lt"/>
                <a:cs typeface="Calibri"/>
              </a:rPr>
              <a:t>Streets Funding Program</a:t>
            </a:r>
          </a:p>
          <a:p>
            <a:pPr marL="523875" lvl="1" indent="-171926">
              <a:lnSpc>
                <a:spcPct val="150000"/>
              </a:lnSpc>
              <a:buFont typeface="Arial"/>
              <a:buChar char="•"/>
              <a:tabLst>
                <a:tab pos="523875" algn="l"/>
                <a:tab pos="524351" algn="l"/>
              </a:tabLst>
            </a:pPr>
            <a:r>
              <a:rPr lang="en-US" sz="2000" spc="-8" dirty="0">
                <a:latin typeface="+mn-lt"/>
                <a:cs typeface="Calibri"/>
              </a:rPr>
              <a:t>Local Bottleneck Reduction Program</a:t>
            </a:r>
          </a:p>
          <a:p>
            <a:pPr marL="523875" lvl="1" indent="-171926">
              <a:lnSpc>
                <a:spcPct val="150000"/>
              </a:lnSpc>
              <a:buFont typeface="Arial"/>
              <a:buChar char="•"/>
              <a:tabLst>
                <a:tab pos="523875" algn="l"/>
                <a:tab pos="524351" algn="l"/>
              </a:tabLst>
            </a:pPr>
            <a:r>
              <a:rPr lang="en-US" sz="2000" spc="-8" dirty="0">
                <a:latin typeface="+mn-lt"/>
                <a:cs typeface="Calibri"/>
              </a:rPr>
              <a:t>Municipal Pavement Program</a:t>
            </a:r>
          </a:p>
          <a:p>
            <a:pPr marL="523875" lvl="1" indent="-171926">
              <a:lnSpc>
                <a:spcPct val="150000"/>
              </a:lnSpc>
              <a:buFont typeface="Arial"/>
              <a:buChar char="•"/>
              <a:tabLst>
                <a:tab pos="523875" algn="l"/>
                <a:tab pos="524351" algn="l"/>
              </a:tabLst>
            </a:pPr>
            <a:r>
              <a:rPr lang="en-US" sz="2000" spc="-4" dirty="0">
                <a:latin typeface="+mn-lt"/>
                <a:cs typeface="Calibri"/>
              </a:rPr>
              <a:t>Municipal Small Bridge Program</a:t>
            </a:r>
            <a:endParaRPr lang="en-US" sz="2000" dirty="0">
              <a:latin typeface="+mn-lt"/>
              <a:cs typeface="Calibri"/>
            </a:endParaRPr>
          </a:p>
          <a:p>
            <a:pPr marL="523875" lvl="1" indent="-171926">
              <a:lnSpc>
                <a:spcPct val="150000"/>
              </a:lnSpc>
              <a:buFont typeface="Arial"/>
              <a:buChar char="•"/>
              <a:tabLst>
                <a:tab pos="523875" algn="l"/>
                <a:tab pos="524351" algn="l"/>
              </a:tabLst>
            </a:pPr>
            <a:r>
              <a:rPr lang="en-US" sz="2000" spc="-8" dirty="0">
                <a:latin typeface="+mn-lt"/>
                <a:cs typeface="Calibri"/>
              </a:rPr>
              <a:t>Shared Streets and Spaces Program</a:t>
            </a:r>
          </a:p>
          <a:p>
            <a:pPr marL="523875" lvl="1" indent="-171926">
              <a:lnSpc>
                <a:spcPct val="150000"/>
              </a:lnSpc>
              <a:buFont typeface="Arial"/>
              <a:buChar char="•"/>
              <a:tabLst>
                <a:tab pos="523875" algn="l"/>
                <a:tab pos="524351" algn="l"/>
              </a:tabLst>
            </a:pPr>
            <a:r>
              <a:rPr lang="en-US" sz="2000" spc="-8" dirty="0">
                <a:latin typeface="+mn-lt"/>
                <a:cs typeface="Calibri"/>
              </a:rPr>
              <a:t>Winter Recovery Assistance Program (WRAP)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68429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E3C556C-18A5-3432-4439-6346AFED6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2" y="3277"/>
            <a:ext cx="12200964" cy="149503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47F4AC2-498E-4A0E-8E21-90C83ECBE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935" y="438230"/>
            <a:ext cx="6057900" cy="625126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+mn-lt"/>
              </a:rPr>
              <a:t>Chapter 90 Program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E5EBB2-3B86-4209-97DF-5AD10CCCE697}"/>
              </a:ext>
            </a:extLst>
          </p:cNvPr>
          <p:cNvSpPr txBox="1"/>
          <p:nvPr/>
        </p:nvSpPr>
        <p:spPr>
          <a:xfrm>
            <a:off x="745323" y="1933262"/>
            <a:ext cx="614130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41414"/>
                </a:solidFill>
              </a:rPr>
              <a:t>Chapter 90 entitles cities and towns to reimbursements on transportation projects</a:t>
            </a:r>
          </a:p>
          <a:p>
            <a:pPr marL="557213" lvl="1" indent="-214313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41414"/>
                </a:solidFill>
              </a:rPr>
              <a:t>Formula-based apportionments determined by lane miles, population, and employment</a:t>
            </a:r>
          </a:p>
          <a:p>
            <a:pPr marL="214313" indent="-214313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New Guidance Document released in 2021</a:t>
            </a:r>
          </a:p>
          <a:p>
            <a:pPr marL="557213" lvl="1" indent="-214313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New and clarified information all in one place</a:t>
            </a:r>
          </a:p>
          <a:p>
            <a:pPr marL="557213" lvl="1" indent="-214313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Supports local decision-making and investment planning with new tools: </a:t>
            </a:r>
          </a:p>
          <a:p>
            <a:pPr marL="900113" lvl="2" indent="-214313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Quick-Start Guide</a:t>
            </a:r>
          </a:p>
          <a:p>
            <a:pPr marL="900113" lvl="2" indent="-214313"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Planning Toolkit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169E9-E4E9-41BF-80E4-238F4BAEC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9"/>
          <a:stretch/>
        </p:blipFill>
        <p:spPr>
          <a:xfrm>
            <a:off x="6945835" y="1633657"/>
            <a:ext cx="2423018" cy="319563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C782D2-0937-425F-B985-261D5E1DD7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785"/>
          <a:stretch/>
        </p:blipFill>
        <p:spPr>
          <a:xfrm>
            <a:off x="9198110" y="3655425"/>
            <a:ext cx="2743126" cy="234773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2" descr="Traffic alert: Route 25 exit 3 ramp to close tonight - CapeCod.com">
            <a:extLst>
              <a:ext uri="{FF2B5EF4-FFF2-40B4-BE49-F238E27FC236}">
                <a16:creationId xmlns:a16="http://schemas.microsoft.com/office/drawing/2014/main" id="{FEE0C647-C9F5-9890-C2D2-F757C55DF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26000" r="5693" b="23333"/>
          <a:stretch/>
        </p:blipFill>
        <p:spPr bwMode="auto">
          <a:xfrm>
            <a:off x="10175149" y="6255237"/>
            <a:ext cx="1766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537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68B9A924C50B4E83B552A1AE49283C" ma:contentTypeVersion="9" ma:contentTypeDescription="Create a new document." ma:contentTypeScope="" ma:versionID="63e15f8d7fd4da451cd68d2a6118894a">
  <xsd:schema xmlns:xsd="http://www.w3.org/2001/XMLSchema" xmlns:xs="http://www.w3.org/2001/XMLSchema" xmlns:p="http://schemas.microsoft.com/office/2006/metadata/properties" xmlns:ns2="6cc6ac48-9972-4fdd-8495-0ab5ba7fdac9" xmlns:ns3="c7223b7f-d29a-40a7-89e9-7fcbaea795a5" targetNamespace="http://schemas.microsoft.com/office/2006/metadata/properties" ma:root="true" ma:fieldsID="490a282741ee10aad075a867f1a24616" ns2:_="" ns3:_="">
    <xsd:import namespace="6cc6ac48-9972-4fdd-8495-0ab5ba7fdac9"/>
    <xsd:import namespace="c7223b7f-d29a-40a7-89e9-7fcbaea795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c6ac48-9972-4fdd-8495-0ab5ba7fda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223b7f-d29a-40a7-89e9-7fcbaea795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223b7f-d29a-40a7-89e9-7fcbaea795a5">
      <UserInfo>
        <DisplayName>Bechard, John (DOT)</DisplayName>
        <AccountId>77</AccountId>
        <AccountType/>
      </UserInfo>
      <UserInfo>
        <DisplayName>Lavallee, Carrie E. (DOT)</DisplayName>
        <AccountId>39</AccountId>
        <AccountType/>
      </UserInfo>
      <UserInfo>
        <DisplayName>McLewee, Kit (DOT)</DisplayName>
        <AccountId>36</AccountId>
        <AccountType/>
      </UserInfo>
      <UserInfo>
        <DisplayName>Moran, John M. (DOT)</DisplayName>
        <AccountId>13</AccountId>
        <AccountType/>
      </UserInfo>
      <UserInfo>
        <DisplayName>English, Margo (DOT)</DisplayName>
        <AccountId>81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0E11A2E-6294-44EC-9BBA-72975302C5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7969C5-DA90-4CA9-A7E3-A8AF793A05A5}">
  <ds:schemaRefs>
    <ds:schemaRef ds:uri="6cc6ac48-9972-4fdd-8495-0ab5ba7fdac9"/>
    <ds:schemaRef ds:uri="c7223b7f-d29a-40a7-89e9-7fcbaea795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11A2B80-5897-4C81-8D1D-340381AA09A2}">
  <ds:schemaRefs>
    <ds:schemaRef ds:uri="6cc6ac48-9972-4fdd-8495-0ab5ba7fdac9"/>
    <ds:schemaRef ds:uri="c7223b7f-d29a-40a7-89e9-7fcbaea795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684</TotalTime>
  <Words>2148</Words>
  <Application>Microsoft Office PowerPoint</Application>
  <PresentationFormat>Widescreen</PresentationFormat>
  <Paragraphs>255</Paragraphs>
  <Slides>27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Arial,Sans-Serif</vt:lpstr>
      <vt:lpstr>Calibri</vt:lpstr>
      <vt:lpstr>Calibri Light</vt:lpstr>
      <vt:lpstr>Courier New</vt:lpstr>
      <vt:lpstr>Lora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90 Program</vt:lpstr>
      <vt:lpstr>Complete Streets Funding Program</vt:lpstr>
      <vt:lpstr>Local Bottleneck Reduction Program</vt:lpstr>
      <vt:lpstr>Municipal Pavement Program </vt:lpstr>
      <vt:lpstr>Municipal Small Bridge Program</vt:lpstr>
      <vt:lpstr>Shared Streets and Spaces Program</vt:lpstr>
      <vt:lpstr>WRAP Funding</vt:lpstr>
      <vt:lpstr>PowerPoint Presentation</vt:lpstr>
      <vt:lpstr>Municipal Program Web-sites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McLewee, Kit (DOT)</dc:creator>
  <cp:lastModifiedBy>Bechard, John (DOT)</cp:lastModifiedBy>
  <cp:revision>114</cp:revision>
  <dcterms:created xsi:type="dcterms:W3CDTF">2021-10-19T12:54:05Z</dcterms:created>
  <dcterms:modified xsi:type="dcterms:W3CDTF">2023-04-04T15:38:10Z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0x0101009868B9A924C50B4E83B552A1AE49283C</vt:lpwstr>
  </property>
</Properties>
</file>